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sldIdLst>
    <p:sldId id="271" r:id="rId3"/>
    <p:sldId id="260" r:id="rId4"/>
    <p:sldId id="262" r:id="rId5"/>
    <p:sldId id="256" r:id="rId6"/>
    <p:sldId id="267" r:id="rId7"/>
    <p:sldId id="268" r:id="rId8"/>
    <p:sldId id="266" r:id="rId9"/>
    <p:sldId id="269" r:id="rId10"/>
    <p:sldId id="270" r:id="rId11"/>
    <p:sldId id="26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5916" autoAdjust="0"/>
  </p:normalViewPr>
  <p:slideViewPr>
    <p:cSldViewPr snapToGrid="0">
      <p:cViewPr varScale="1">
        <p:scale>
          <a:sx n="49" d="100"/>
          <a:sy n="49" d="100"/>
        </p:scale>
        <p:origin x="1268" y="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B2E58-61C6-44CB-A67B-0B25CB9BBBD8}" type="datetimeFigureOut">
              <a:rPr lang="fr-FR" smtClean="0"/>
              <a:t>18/11/2019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1BB1C-421A-4416-BBA2-F80107BAB3BB}" type="slidenum">
              <a:rPr lang="fr-FR" smtClean="0"/>
              <a:t>‹N°›</a:t>
            </a:fld>
            <a:endParaRPr lang="fr-FR"/>
          </a:p>
        </p:txBody>
      </p:sp>
    </p:spTree>
    <p:extLst>
      <p:ext uri="{BB962C8B-B14F-4D97-AF65-F5344CB8AC3E}">
        <p14:creationId xmlns:p14="http://schemas.microsoft.com/office/powerpoint/2010/main" val="92072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L’objectif de cet</a:t>
            </a:r>
            <a:r>
              <a:rPr lang="fr-FR" baseline="0" dirty="0" smtClean="0"/>
              <a:t> atelier est d’échanger avec des curieux ou des personnes qui ont commencé à se documenter et renseigner sur leur représentation de ce qu’est ou pourrait être un tiers-lieux. Et surtout de parler de ce que les différentes visions portent en elles en termes d’impact concret sur le terrain. </a:t>
            </a:r>
            <a:endParaRPr lang="fr-FR" dirty="0"/>
          </a:p>
        </p:txBody>
      </p:sp>
      <p:sp>
        <p:nvSpPr>
          <p:cNvPr id="4" name="Espace réservé du numéro de diapositive 3"/>
          <p:cNvSpPr>
            <a:spLocks noGrp="1"/>
          </p:cNvSpPr>
          <p:nvPr>
            <p:ph type="sldNum" sz="quarter" idx="10"/>
          </p:nvPr>
        </p:nvSpPr>
        <p:spPr/>
        <p:txBody>
          <a:bodyPr/>
          <a:lstStyle/>
          <a:p>
            <a:fld id="{E9F1BB1C-421A-4416-BBA2-F80107BAB3BB}" type="slidenum">
              <a:rPr lang="fr-FR" smtClean="0"/>
              <a:t>1</a:t>
            </a:fld>
            <a:endParaRPr lang="fr-FR"/>
          </a:p>
        </p:txBody>
      </p:sp>
    </p:spTree>
    <p:extLst>
      <p:ext uri="{BB962C8B-B14F-4D97-AF65-F5344CB8AC3E}">
        <p14:creationId xmlns:p14="http://schemas.microsoft.com/office/powerpoint/2010/main" val="307879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Indiquer que l’exercice de définition</a:t>
            </a:r>
            <a:r>
              <a:rPr lang="fr-FR" baseline="0" dirty="0" smtClean="0"/>
              <a:t> clair de ce qu’est un tiers-lieux est laborieux et que de nombreux acteurs ont tenté le coup sans que cela ne facilite vraiment leurs prises de décisions. </a:t>
            </a:r>
            <a:br>
              <a:rPr lang="fr-FR" baseline="0" dirty="0" smtClean="0"/>
            </a:br>
            <a:r>
              <a:rPr lang="fr-FR" baseline="0" dirty="0" smtClean="0"/>
              <a:t>Les définitions aident à afficher une vision politique de ce que devraient porter ces lieux et à en discuter. Elles peuvent ainsi servir à juger si les projets relèvent de l’intérêt général ou pas et s’ils peuvent faire appel à des subventions publiques. </a:t>
            </a:r>
            <a:endParaRPr lang="fr-FR" baseline="0" dirty="0" smtClean="0"/>
          </a:p>
          <a:p>
            <a:endParaRPr lang="fr-FR" baseline="0" dirty="0" smtClean="0"/>
          </a:p>
          <a:p>
            <a:r>
              <a:rPr lang="fr-FR" baseline="0" dirty="0" smtClean="0"/>
              <a:t>Commencez par demander aux participants de remplir une à trois petite bulle pour </a:t>
            </a:r>
            <a:r>
              <a:rPr lang="fr-FR" baseline="0" dirty="0" err="1" smtClean="0"/>
              <a:t>coconstruire</a:t>
            </a:r>
            <a:r>
              <a:rPr lang="fr-FR" baseline="0" dirty="0" smtClean="0"/>
              <a:t> un premier périmètre de définition (modèle fichier </a:t>
            </a:r>
            <a:r>
              <a:rPr lang="fr-FR" baseline="0" dirty="0" err="1" smtClean="0"/>
              <a:t>word</a:t>
            </a:r>
            <a:r>
              <a:rPr lang="fr-FR" baseline="0" dirty="0" smtClean="0"/>
              <a:t> transmis avec la présentation). Indiquez à l’issue que les définitions sont plutôt positives et que l’on doit aussi être capable d’identifier ce que ça n’est pas, ou encore les aspects problématiques de ces lieux pour pouvoir aller plus loin dans la compréhension. </a:t>
            </a:r>
            <a:endParaRPr lang="fr-FR" dirty="0"/>
          </a:p>
        </p:txBody>
      </p:sp>
      <p:sp>
        <p:nvSpPr>
          <p:cNvPr id="4" name="Espace réservé du numéro de diapositive 3"/>
          <p:cNvSpPr>
            <a:spLocks noGrp="1"/>
          </p:cNvSpPr>
          <p:nvPr>
            <p:ph type="sldNum" sz="quarter" idx="10"/>
          </p:nvPr>
        </p:nvSpPr>
        <p:spPr/>
        <p:txBody>
          <a:bodyPr/>
          <a:lstStyle/>
          <a:p>
            <a:fld id="{E9F1BB1C-421A-4416-BBA2-F80107BAB3BB}" type="slidenum">
              <a:rPr lang="fr-FR" smtClean="0"/>
              <a:t>2</a:t>
            </a:fld>
            <a:endParaRPr lang="fr-FR"/>
          </a:p>
        </p:txBody>
      </p:sp>
    </p:spTree>
    <p:extLst>
      <p:ext uri="{BB962C8B-B14F-4D97-AF65-F5344CB8AC3E}">
        <p14:creationId xmlns:p14="http://schemas.microsoft.com/office/powerpoint/2010/main" val="165506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On a tendance à insister sur la notion de démarche. Un lieu qui souhaite travailler</a:t>
            </a:r>
            <a:r>
              <a:rPr lang="fr-FR" baseline="0" dirty="0" smtClean="0"/>
              <a:t> à l’hybridation de ses activités, à son ouverture vers le quartier et à l’ouverture de sa gouvernance, etc. n’est peut-être pas encore tout à fait un tiers-lieux mais c’est son envie et son projet que l’on peut plus facilement discuter que d’une définition statique. </a:t>
            </a:r>
            <a:endParaRPr lang="fr-FR" dirty="0"/>
          </a:p>
        </p:txBody>
      </p:sp>
      <p:sp>
        <p:nvSpPr>
          <p:cNvPr id="4" name="Espace réservé du numéro de diapositive 3"/>
          <p:cNvSpPr>
            <a:spLocks noGrp="1"/>
          </p:cNvSpPr>
          <p:nvPr>
            <p:ph type="sldNum" sz="quarter" idx="10"/>
          </p:nvPr>
        </p:nvSpPr>
        <p:spPr/>
        <p:txBody>
          <a:bodyPr/>
          <a:lstStyle/>
          <a:p>
            <a:fld id="{E9F1BB1C-421A-4416-BBA2-F80107BAB3BB}" type="slidenum">
              <a:rPr lang="fr-FR" smtClean="0"/>
              <a:t>3</a:t>
            </a:fld>
            <a:endParaRPr lang="fr-FR"/>
          </a:p>
        </p:txBody>
      </p:sp>
    </p:spTree>
    <p:extLst>
      <p:ext uri="{BB962C8B-B14F-4D97-AF65-F5344CB8AC3E}">
        <p14:creationId xmlns:p14="http://schemas.microsoft.com/office/powerpoint/2010/main" val="3121942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Distribuez</a:t>
            </a:r>
            <a:r>
              <a:rPr lang="fr-FR" baseline="0" dirty="0" smtClean="0"/>
              <a:t> l’illustration et demandez aux groupes de lire, discuter et réagir.</a:t>
            </a:r>
          </a:p>
          <a:p>
            <a:r>
              <a:rPr lang="fr-FR" baseline="0" dirty="0" smtClean="0"/>
              <a:t>Vous pouvez récolter ces remarques et expliquer comment peut-on contribuer à cette ressource (envoyer des commentaires, redessiner une nouvelle version, etc.)</a:t>
            </a:r>
          </a:p>
          <a:p>
            <a:endParaRPr lang="fr-FR" dirty="0"/>
          </a:p>
        </p:txBody>
      </p:sp>
      <p:sp>
        <p:nvSpPr>
          <p:cNvPr id="4" name="Espace réservé du numéro de diapositive 3"/>
          <p:cNvSpPr>
            <a:spLocks noGrp="1"/>
          </p:cNvSpPr>
          <p:nvPr>
            <p:ph type="sldNum" sz="quarter" idx="10"/>
          </p:nvPr>
        </p:nvSpPr>
        <p:spPr/>
        <p:txBody>
          <a:bodyPr/>
          <a:lstStyle/>
          <a:p>
            <a:fld id="{E9F1BB1C-421A-4416-BBA2-F80107BAB3BB}" type="slidenum">
              <a:rPr lang="fr-FR" smtClean="0"/>
              <a:t>5</a:t>
            </a:fld>
            <a:endParaRPr lang="fr-FR"/>
          </a:p>
        </p:txBody>
      </p:sp>
    </p:spTree>
    <p:extLst>
      <p:ext uri="{BB962C8B-B14F-4D97-AF65-F5344CB8AC3E}">
        <p14:creationId xmlns:p14="http://schemas.microsoft.com/office/powerpoint/2010/main" val="206044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Récolter des ressources complémentaires</a:t>
            </a:r>
            <a:r>
              <a:rPr lang="fr-FR" baseline="0" dirty="0" smtClean="0"/>
              <a:t> et demandez aux participants laquelle ou lesquelles ils souhaitent explorer. </a:t>
            </a:r>
            <a:endParaRPr lang="fr-FR" dirty="0"/>
          </a:p>
        </p:txBody>
      </p:sp>
      <p:sp>
        <p:nvSpPr>
          <p:cNvPr id="4" name="Espace réservé du numéro de diapositive 3"/>
          <p:cNvSpPr>
            <a:spLocks noGrp="1"/>
          </p:cNvSpPr>
          <p:nvPr>
            <p:ph type="sldNum" sz="quarter" idx="10"/>
          </p:nvPr>
        </p:nvSpPr>
        <p:spPr/>
        <p:txBody>
          <a:bodyPr/>
          <a:lstStyle/>
          <a:p>
            <a:fld id="{E9F1BB1C-421A-4416-BBA2-F80107BAB3BB}" type="slidenum">
              <a:rPr lang="fr-FR" smtClean="0"/>
              <a:t>10</a:t>
            </a:fld>
            <a:endParaRPr lang="fr-FR"/>
          </a:p>
        </p:txBody>
      </p:sp>
    </p:spTree>
    <p:extLst>
      <p:ext uri="{BB962C8B-B14F-4D97-AF65-F5344CB8AC3E}">
        <p14:creationId xmlns:p14="http://schemas.microsoft.com/office/powerpoint/2010/main" val="2849421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90014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3857907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2706748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u">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501" y="952501"/>
            <a:ext cx="2676526" cy="1752599"/>
          </a:xfrm>
          <a:prstGeom prst="rect">
            <a:avLst/>
          </a:prstGeom>
        </p:spPr>
        <p:txBody>
          <a:bodyPr/>
          <a:lstStyle>
            <a:lvl1pPr marL="0" indent="0" algn="r">
              <a:buNone/>
              <a:defRPr sz="24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93488" cy="6858000"/>
          </a:xfrm>
          <a:prstGeom prst="rect">
            <a:avLst/>
          </a:prstGeom>
        </p:spPr>
      </p:pic>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98512" y="0"/>
            <a:ext cx="793488" cy="6858000"/>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1199" y="5648325"/>
            <a:ext cx="1705310" cy="1316294"/>
          </a:xfrm>
          <a:prstGeom prst="rect">
            <a:avLst/>
          </a:prstGeom>
        </p:spPr>
      </p:pic>
      <p:sp>
        <p:nvSpPr>
          <p:cNvPr id="12" name="Espace réservé du numéro de diapositive 5"/>
          <p:cNvSpPr txBox="1">
            <a:spLocks/>
          </p:cNvSpPr>
          <p:nvPr userDrawn="1"/>
        </p:nvSpPr>
        <p:spPr>
          <a:xfrm>
            <a:off x="1834191" y="615920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solidFill>
                <a:latin typeface="Poppins SemiBold" panose="00000700000000000000" pitchFamily="2" charset="0"/>
                <a:ea typeface="+mn-ea"/>
                <a:cs typeface="Poppins SemiBold" panose="00000700000000000000"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D5A824-D174-477B-9BEF-12937D6C0083}" type="slidenum">
              <a:rPr lang="fr-FR" sz="1600" smtClean="0">
                <a:latin typeface="Poppins" panose="00000500000000000000" pitchFamily="2" charset="0"/>
                <a:cs typeface="Poppins" panose="00000500000000000000" pitchFamily="2" charset="0"/>
              </a:rPr>
              <a:pPr/>
              <a:t>‹N°›</a:t>
            </a:fld>
            <a:endParaRPr lang="fr-FR"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213128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re">
    <p:spTree>
      <p:nvGrpSpPr>
        <p:cNvPr id="1" name=""/>
        <p:cNvGrpSpPr/>
        <p:nvPr/>
      </p:nvGrpSpPr>
      <p:grpSpPr>
        <a:xfrm>
          <a:off x="0" y="0"/>
          <a:ext cx="0" cy="0"/>
          <a:chOff x="0" y="0"/>
          <a:chExt cx="0" cy="0"/>
        </a:xfrm>
      </p:grpSpPr>
      <p:sp>
        <p:nvSpPr>
          <p:cNvPr id="7" name="Rectangle 6"/>
          <p:cNvSpPr/>
          <p:nvPr userDrawn="1"/>
        </p:nvSpPr>
        <p:spPr>
          <a:xfrm>
            <a:off x="0" y="1"/>
            <a:ext cx="12192000" cy="3476444"/>
          </a:xfrm>
          <a:prstGeom prst="rect">
            <a:avLst/>
          </a:prstGeom>
          <a:solidFill>
            <a:srgbClr val="FFD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hasCustomPrompt="1"/>
          </p:nvPr>
        </p:nvSpPr>
        <p:spPr>
          <a:xfrm>
            <a:off x="5167222" y="1802921"/>
            <a:ext cx="5500777" cy="1491382"/>
          </a:xfrm>
        </p:spPr>
        <p:txBody>
          <a:bodyPr anchor="b">
            <a:normAutofit/>
          </a:bodyPr>
          <a:lstStyle>
            <a:lvl1pPr algn="ctr">
              <a:defRPr sz="2800">
                <a:solidFill>
                  <a:schemeClr val="bg1"/>
                </a:solidFill>
                <a:latin typeface="Poppins" panose="00000500000000000000" pitchFamily="2" charset="0"/>
                <a:cs typeface="Poppins" panose="00000500000000000000" pitchFamily="2" charset="0"/>
              </a:defRPr>
            </a:lvl1pPr>
          </a:lstStyle>
          <a:p>
            <a:r>
              <a:rPr lang="fr-FR" dirty="0" smtClean="0"/>
              <a:t>13 décembre 2019</a:t>
            </a:r>
            <a:endParaRPr lang="fr-FR" dirty="0"/>
          </a:p>
        </p:txBody>
      </p:sp>
      <p:sp>
        <p:nvSpPr>
          <p:cNvPr id="3" name="Sous-titre 2"/>
          <p:cNvSpPr>
            <a:spLocks noGrp="1"/>
          </p:cNvSpPr>
          <p:nvPr>
            <p:ph type="subTitle" idx="1"/>
          </p:nvPr>
        </p:nvSpPr>
        <p:spPr>
          <a:xfrm>
            <a:off x="5141342" y="3602038"/>
            <a:ext cx="5526657" cy="1655762"/>
          </a:xfrm>
          <a:prstGeom prst="rect">
            <a:avLst/>
          </a:prstGeom>
        </p:spPr>
        <p:txBody>
          <a:bodyPr/>
          <a:lstStyle>
            <a:lvl1pPr marL="0" indent="0" algn="ctr">
              <a:buNone/>
              <a:defRPr sz="32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97295" y="2399628"/>
            <a:ext cx="3285702" cy="2536166"/>
          </a:xfrm>
          <a:prstGeom prst="rect">
            <a:avLst/>
          </a:prstGeom>
        </p:spPr>
      </p:pic>
    </p:spTree>
    <p:extLst>
      <p:ext uri="{BB962C8B-B14F-4D97-AF65-F5344CB8AC3E}">
        <p14:creationId xmlns:p14="http://schemas.microsoft.com/office/powerpoint/2010/main" val="3569986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re2">
    <p:spTree>
      <p:nvGrpSpPr>
        <p:cNvPr id="1" name=""/>
        <p:cNvGrpSpPr/>
        <p:nvPr/>
      </p:nvGrpSpPr>
      <p:grpSpPr>
        <a:xfrm>
          <a:off x="0" y="0"/>
          <a:ext cx="0" cy="0"/>
          <a:chOff x="0" y="0"/>
          <a:chExt cx="0" cy="0"/>
        </a:xfrm>
      </p:grpSpPr>
      <p:sp>
        <p:nvSpPr>
          <p:cNvPr id="7" name="Rectangle 6"/>
          <p:cNvSpPr/>
          <p:nvPr userDrawn="1"/>
        </p:nvSpPr>
        <p:spPr>
          <a:xfrm>
            <a:off x="0" y="1"/>
            <a:ext cx="12192000" cy="3476444"/>
          </a:xfrm>
          <a:prstGeom prst="rect">
            <a:avLst/>
          </a:prstGeom>
          <a:solidFill>
            <a:srgbClr val="FFD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hasCustomPrompt="1"/>
          </p:nvPr>
        </p:nvSpPr>
        <p:spPr>
          <a:xfrm>
            <a:off x="3366997" y="1040921"/>
            <a:ext cx="5500777" cy="1491382"/>
          </a:xfrm>
        </p:spPr>
        <p:txBody>
          <a:bodyPr anchor="b">
            <a:normAutofit/>
          </a:bodyPr>
          <a:lstStyle>
            <a:lvl1pPr algn="ctr">
              <a:defRPr sz="2800">
                <a:solidFill>
                  <a:schemeClr val="bg1"/>
                </a:solidFill>
                <a:latin typeface="Poppins" panose="00000500000000000000" pitchFamily="2" charset="0"/>
                <a:cs typeface="Poppins" panose="00000500000000000000" pitchFamily="2" charset="0"/>
              </a:defRPr>
            </a:lvl1pPr>
          </a:lstStyle>
          <a:p>
            <a:r>
              <a:rPr lang="fr-FR" dirty="0" smtClean="0"/>
              <a:t>13 décembre 2019</a:t>
            </a:r>
            <a:endParaRPr lang="fr-FR" dirty="0"/>
          </a:p>
        </p:txBody>
      </p:sp>
      <p:sp>
        <p:nvSpPr>
          <p:cNvPr id="3" name="Sous-titre 2"/>
          <p:cNvSpPr>
            <a:spLocks noGrp="1"/>
          </p:cNvSpPr>
          <p:nvPr>
            <p:ph type="subTitle" idx="1"/>
          </p:nvPr>
        </p:nvSpPr>
        <p:spPr>
          <a:xfrm>
            <a:off x="3245867" y="4668838"/>
            <a:ext cx="5526657" cy="1655762"/>
          </a:xfrm>
          <a:prstGeom prst="rect">
            <a:avLst/>
          </a:prstGeom>
        </p:spPr>
        <p:txBody>
          <a:bodyPr/>
          <a:lstStyle>
            <a:lvl1pPr marL="0" indent="0" algn="ctr">
              <a:buNone/>
              <a:defRPr sz="32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3149" y="2399628"/>
            <a:ext cx="3285702" cy="2536166"/>
          </a:xfrm>
          <a:prstGeom prst="rect">
            <a:avLst/>
          </a:prstGeom>
        </p:spPr>
      </p:pic>
    </p:spTree>
    <p:extLst>
      <p:ext uri="{BB962C8B-B14F-4D97-AF65-F5344CB8AC3E}">
        <p14:creationId xmlns:p14="http://schemas.microsoft.com/office/powerpoint/2010/main" val="96170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encompagniedes-TL">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3252697" y="3193571"/>
            <a:ext cx="5500777" cy="1491382"/>
          </a:xfrm>
        </p:spPr>
        <p:txBody>
          <a:bodyPr anchor="b">
            <a:normAutofit/>
          </a:bodyPr>
          <a:lstStyle>
            <a:lvl1pPr algn="ctr">
              <a:defRPr sz="2800" b="1">
                <a:solidFill>
                  <a:srgbClr val="FFDB3E"/>
                </a:solidFill>
                <a:latin typeface="Poppins" panose="00000500000000000000" pitchFamily="2" charset="0"/>
                <a:cs typeface="Poppins" panose="00000500000000000000" pitchFamily="2" charset="0"/>
              </a:defRPr>
            </a:lvl1pPr>
          </a:lstStyle>
          <a:p>
            <a:r>
              <a:rPr lang="fr-FR" dirty="0" smtClean="0"/>
              <a:t>13 décembre 2019</a:t>
            </a:r>
            <a:endParaRPr lang="fr-FR" dirty="0"/>
          </a:p>
        </p:txBody>
      </p:sp>
      <p:sp>
        <p:nvSpPr>
          <p:cNvPr id="3" name="Sous-titre 2"/>
          <p:cNvSpPr>
            <a:spLocks noGrp="1"/>
          </p:cNvSpPr>
          <p:nvPr>
            <p:ph type="subTitle" idx="1"/>
          </p:nvPr>
        </p:nvSpPr>
        <p:spPr>
          <a:xfrm>
            <a:off x="3245867" y="4764088"/>
            <a:ext cx="5526657" cy="1655762"/>
          </a:xfrm>
          <a:prstGeom prst="rect">
            <a:avLst/>
          </a:prstGeom>
        </p:spPr>
        <p:txBody>
          <a:bodyPr/>
          <a:lstStyle>
            <a:lvl1pPr marL="0" indent="0" algn="ctr">
              <a:buNone/>
              <a:defRPr sz="32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8899" y="406666"/>
            <a:ext cx="4061947" cy="3548053"/>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793488" cy="6858000"/>
          </a:xfrm>
          <a:prstGeom prst="rect">
            <a:avLst/>
          </a:prstGeom>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398512" y="0"/>
            <a:ext cx="793488" cy="6858000"/>
          </a:xfrm>
          <a:prstGeom prst="rect">
            <a:avLst/>
          </a:prstGeom>
        </p:spPr>
      </p:pic>
    </p:spTree>
    <p:extLst>
      <p:ext uri="{BB962C8B-B14F-4D97-AF65-F5344CB8AC3E}">
        <p14:creationId xmlns:p14="http://schemas.microsoft.com/office/powerpoint/2010/main" val="5838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aperos-TL">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3252697" y="3193571"/>
            <a:ext cx="5500777" cy="1491382"/>
          </a:xfrm>
        </p:spPr>
        <p:txBody>
          <a:bodyPr anchor="b">
            <a:normAutofit/>
          </a:bodyPr>
          <a:lstStyle>
            <a:lvl1pPr algn="ctr">
              <a:defRPr sz="2800" b="1">
                <a:solidFill>
                  <a:srgbClr val="FFDB3E"/>
                </a:solidFill>
                <a:latin typeface="Poppins" panose="00000500000000000000" pitchFamily="2" charset="0"/>
                <a:cs typeface="Poppins" panose="00000500000000000000" pitchFamily="2" charset="0"/>
              </a:defRPr>
            </a:lvl1pPr>
          </a:lstStyle>
          <a:p>
            <a:r>
              <a:rPr lang="fr-FR" dirty="0" smtClean="0"/>
              <a:t>13 décembre 2019</a:t>
            </a:r>
            <a:endParaRPr lang="fr-FR" dirty="0"/>
          </a:p>
        </p:txBody>
      </p:sp>
      <p:sp>
        <p:nvSpPr>
          <p:cNvPr id="3" name="Sous-titre 2"/>
          <p:cNvSpPr>
            <a:spLocks noGrp="1"/>
          </p:cNvSpPr>
          <p:nvPr>
            <p:ph type="subTitle" idx="1"/>
          </p:nvPr>
        </p:nvSpPr>
        <p:spPr>
          <a:xfrm>
            <a:off x="3245867" y="4764088"/>
            <a:ext cx="5526657" cy="1655762"/>
          </a:xfrm>
          <a:prstGeom prst="rect">
            <a:avLst/>
          </a:prstGeom>
        </p:spPr>
        <p:txBody>
          <a:bodyPr/>
          <a:lstStyle>
            <a:lvl1pPr marL="0" indent="0" algn="ctr">
              <a:buNone/>
              <a:defRPr sz="32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9346" y="406666"/>
            <a:ext cx="3413453" cy="3548053"/>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793488" cy="6858000"/>
          </a:xfrm>
          <a:prstGeom prst="rect">
            <a:avLst/>
          </a:prstGeom>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398512" y="0"/>
            <a:ext cx="793488" cy="6858000"/>
          </a:xfrm>
          <a:prstGeom prst="rect">
            <a:avLst/>
          </a:prstGeom>
        </p:spPr>
      </p:pic>
    </p:spTree>
    <p:extLst>
      <p:ext uri="{BB962C8B-B14F-4D97-AF65-F5344CB8AC3E}">
        <p14:creationId xmlns:p14="http://schemas.microsoft.com/office/powerpoint/2010/main" val="2222764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meetup-TL">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3252697" y="3193571"/>
            <a:ext cx="5500777" cy="1491382"/>
          </a:xfrm>
        </p:spPr>
        <p:txBody>
          <a:bodyPr anchor="b">
            <a:normAutofit/>
          </a:bodyPr>
          <a:lstStyle>
            <a:lvl1pPr algn="ctr">
              <a:defRPr sz="2800" b="1">
                <a:solidFill>
                  <a:srgbClr val="FFDB3E"/>
                </a:solidFill>
                <a:latin typeface="Poppins" panose="00000500000000000000" pitchFamily="2" charset="0"/>
                <a:cs typeface="Poppins" panose="00000500000000000000" pitchFamily="2" charset="0"/>
              </a:defRPr>
            </a:lvl1pPr>
          </a:lstStyle>
          <a:p>
            <a:r>
              <a:rPr lang="fr-FR" dirty="0" smtClean="0"/>
              <a:t>13 décembre 2019</a:t>
            </a:r>
            <a:endParaRPr lang="fr-FR" dirty="0"/>
          </a:p>
        </p:txBody>
      </p:sp>
      <p:sp>
        <p:nvSpPr>
          <p:cNvPr id="3" name="Sous-titre 2"/>
          <p:cNvSpPr>
            <a:spLocks noGrp="1"/>
          </p:cNvSpPr>
          <p:nvPr>
            <p:ph type="subTitle" idx="1"/>
          </p:nvPr>
        </p:nvSpPr>
        <p:spPr>
          <a:xfrm>
            <a:off x="3245867" y="4764088"/>
            <a:ext cx="5526657" cy="1655762"/>
          </a:xfrm>
          <a:prstGeom prst="rect">
            <a:avLst/>
          </a:prstGeom>
        </p:spPr>
        <p:txBody>
          <a:bodyPr/>
          <a:lstStyle>
            <a:lvl1pPr marL="0" indent="0" algn="ctr">
              <a:buNone/>
              <a:defRPr sz="32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8"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9346" y="439884"/>
            <a:ext cx="3413453" cy="3481617"/>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793488" cy="6858000"/>
          </a:xfrm>
          <a:prstGeom prst="rect">
            <a:avLst/>
          </a:prstGeom>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398512" y="0"/>
            <a:ext cx="793488" cy="6858000"/>
          </a:xfrm>
          <a:prstGeom prst="rect">
            <a:avLst/>
          </a:prstGeom>
        </p:spPr>
      </p:pic>
    </p:spTree>
    <p:extLst>
      <p:ext uri="{BB962C8B-B14F-4D97-AF65-F5344CB8AC3E}">
        <p14:creationId xmlns:p14="http://schemas.microsoft.com/office/powerpoint/2010/main" val="3348259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501" y="952501"/>
            <a:ext cx="2676526" cy="1752599"/>
          </a:xfrm>
          <a:prstGeom prst="rect">
            <a:avLst/>
          </a:prstGeom>
        </p:spPr>
        <p:txBody>
          <a:bodyPr/>
          <a:lstStyle>
            <a:lvl1pPr marL="0" indent="0" algn="r">
              <a:buNone/>
              <a:defRPr sz="2400">
                <a:latin typeface="Poppins SemiBold" panose="00000700000000000000" pitchFamily="2" charset="0"/>
                <a:cs typeface="Poppins SemiBold" panose="000007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fr-FR" dirty="0"/>
          </a:p>
        </p:txBody>
      </p:sp>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93488" cy="6858000"/>
          </a:xfrm>
          <a:prstGeom prst="rect">
            <a:avLst/>
          </a:prstGeom>
        </p:spPr>
      </p:pic>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11398512" y="0"/>
            <a:ext cx="793488" cy="6858000"/>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1199" y="5648325"/>
            <a:ext cx="1705310" cy="1316294"/>
          </a:xfrm>
          <a:prstGeom prst="rect">
            <a:avLst/>
          </a:prstGeom>
        </p:spPr>
      </p:pic>
      <p:sp>
        <p:nvSpPr>
          <p:cNvPr id="12" name="Espace réservé du numéro de diapositive 5"/>
          <p:cNvSpPr txBox="1">
            <a:spLocks/>
          </p:cNvSpPr>
          <p:nvPr userDrawn="1"/>
        </p:nvSpPr>
        <p:spPr>
          <a:xfrm>
            <a:off x="1834191" y="6159200"/>
            <a:ext cx="27432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solidFill>
                <a:latin typeface="Poppins SemiBold" panose="00000700000000000000" pitchFamily="2" charset="0"/>
                <a:ea typeface="+mn-ea"/>
                <a:cs typeface="Poppins SemiBold" panose="00000700000000000000"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D5A824-D174-477B-9BEF-12937D6C0083}" type="slidenum">
              <a:rPr lang="fr-FR" sz="1600" smtClean="0">
                <a:latin typeface="Poppins" panose="00000500000000000000" pitchFamily="2" charset="0"/>
                <a:cs typeface="Poppins" panose="00000500000000000000" pitchFamily="2" charset="0"/>
              </a:rPr>
              <a:pPr/>
              <a:t>‹N°›</a:t>
            </a:fld>
            <a:endParaRPr lang="fr-FR"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83741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13450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21417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54C287-46DD-48AB-BDE4-695D0A93B98E}" type="datetimeFigureOut">
              <a:rPr lang="fr-FR" smtClean="0"/>
              <a:t>18/11/2019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2855885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54C287-46DD-48AB-BDE4-695D0A93B98E}" type="datetimeFigureOut">
              <a:rPr lang="fr-FR" smtClean="0"/>
              <a:t>18/11/2019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185846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F54C287-46DD-48AB-BDE4-695D0A93B98E}" type="datetimeFigureOut">
              <a:rPr lang="fr-FR" smtClean="0"/>
              <a:t>18/11/2019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27557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54C287-46DD-48AB-BDE4-695D0A93B98E}" type="datetimeFigureOut">
              <a:rPr lang="fr-FR" smtClean="0"/>
              <a:t>18/11/2019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3509586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F54C287-46DD-48AB-BDE4-695D0A93B98E}" type="datetimeFigureOut">
              <a:rPr lang="fr-FR" smtClean="0"/>
              <a:t>18/11/2019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2251455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F54C287-46DD-48AB-BDE4-695D0A93B98E}" type="datetimeFigureOut">
              <a:rPr lang="fr-FR" smtClean="0"/>
              <a:t>18/11/2019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1CB0DB-3C8B-4C61-A51B-35F9CD4BAA5F}" type="slidenum">
              <a:rPr lang="fr-FR" smtClean="0"/>
              <a:t>‹N°›</a:t>
            </a:fld>
            <a:endParaRPr lang="fr-FR"/>
          </a:p>
        </p:txBody>
      </p:sp>
    </p:spTree>
    <p:extLst>
      <p:ext uri="{BB962C8B-B14F-4D97-AF65-F5344CB8AC3E}">
        <p14:creationId xmlns:p14="http://schemas.microsoft.com/office/powerpoint/2010/main" val="93173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54C287-46DD-48AB-BDE4-695D0A93B98E}" type="datetimeFigureOut">
              <a:rPr lang="fr-FR" smtClean="0"/>
              <a:t>18/11/2019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CB0DB-3C8B-4C61-A51B-35F9CD4BAA5F}" type="slidenum">
              <a:rPr lang="fr-FR" smtClean="0"/>
              <a:t>‹N°›</a:t>
            </a:fld>
            <a:endParaRPr lang="fr-FR"/>
          </a:p>
        </p:txBody>
      </p:sp>
    </p:spTree>
    <p:extLst>
      <p:ext uri="{BB962C8B-B14F-4D97-AF65-F5344CB8AC3E}">
        <p14:creationId xmlns:p14="http://schemas.microsoft.com/office/powerpoint/2010/main" val="49744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55453" y="2806400"/>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6" name="Espace réservé du numéro de diapositive 5"/>
          <p:cNvSpPr>
            <a:spLocks noGrp="1"/>
          </p:cNvSpPr>
          <p:nvPr>
            <p:ph type="sldNum" sz="quarter" idx="4"/>
          </p:nvPr>
        </p:nvSpPr>
        <p:spPr>
          <a:xfrm>
            <a:off x="786441" y="605442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5A824-D174-477B-9BEF-12937D6C0083}" type="slidenum">
              <a:rPr lang="fr-FR" smtClean="0"/>
              <a:t>‹N°›</a:t>
            </a:fld>
            <a:endParaRPr lang="fr-FR"/>
          </a:p>
        </p:txBody>
      </p:sp>
    </p:spTree>
    <p:extLst>
      <p:ext uri="{BB962C8B-B14F-4D97-AF65-F5344CB8AC3E}">
        <p14:creationId xmlns:p14="http://schemas.microsoft.com/office/powerpoint/2010/main" val="320471247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0.pn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29.png"/><Relationship Id="rId5" Type="http://schemas.openxmlformats.org/officeDocument/2006/relationships/hyperlink" Target="manifeste-131211085632-phpapp02.pdf" TargetMode="External"/><Relationship Id="rId4" Type="http://schemas.openxmlformats.org/officeDocument/2006/relationships/hyperlink" Target="Synth&#232;se%20r&#233;sultat%20enquete_V8.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jfif"/><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8.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8.xml"/><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01305" y="1117924"/>
            <a:ext cx="5500777" cy="1491382"/>
          </a:xfrm>
        </p:spPr>
        <p:txBody>
          <a:bodyPr/>
          <a:lstStyle/>
          <a:p>
            <a:r>
              <a:rPr lang="fr-FR" dirty="0" smtClean="0"/>
              <a:t>7 Novembre 2019</a:t>
            </a:r>
            <a:endParaRPr lang="fr-FR" dirty="0"/>
          </a:p>
        </p:txBody>
      </p:sp>
      <p:sp>
        <p:nvSpPr>
          <p:cNvPr id="3" name="Sous-titre 2"/>
          <p:cNvSpPr>
            <a:spLocks noGrp="1"/>
          </p:cNvSpPr>
          <p:nvPr>
            <p:ph type="subTitle" idx="1"/>
          </p:nvPr>
        </p:nvSpPr>
        <p:spPr>
          <a:xfrm>
            <a:off x="3401305" y="4678463"/>
            <a:ext cx="5526657" cy="1655762"/>
          </a:xfrm>
        </p:spPr>
        <p:txBody>
          <a:bodyPr/>
          <a:lstStyle/>
          <a:p>
            <a:pPr>
              <a:lnSpc>
                <a:spcPts val="3600"/>
              </a:lnSpc>
            </a:pPr>
            <a:r>
              <a:rPr lang="fr-FR" sz="4800" dirty="0" smtClean="0">
                <a:latin typeface="Poppins Black" panose="00000A00000000000000" pitchFamily="2" charset="0"/>
                <a:cs typeface="Poppins Black" panose="00000A00000000000000" pitchFamily="2" charset="0"/>
              </a:rPr>
              <a:t>Culture </a:t>
            </a:r>
          </a:p>
          <a:p>
            <a:pPr>
              <a:lnSpc>
                <a:spcPts val="3600"/>
              </a:lnSpc>
            </a:pPr>
            <a:r>
              <a:rPr lang="fr-FR" sz="4800" dirty="0" smtClean="0">
                <a:latin typeface="Poppins Black" panose="00000A00000000000000" pitchFamily="2" charset="0"/>
                <a:cs typeface="Poppins Black" panose="00000A00000000000000" pitchFamily="2" charset="0"/>
              </a:rPr>
              <a:t>Tiers-Lieux</a:t>
            </a:r>
          </a:p>
          <a:p>
            <a:r>
              <a:rPr lang="fr-FR" sz="3600" i="1" dirty="0" smtClean="0">
                <a:latin typeface="Playfair Display" panose="00000500000000000000" pitchFamily="2" charset="0"/>
              </a:rPr>
              <a:t>Pour les </a:t>
            </a:r>
            <a:r>
              <a:rPr lang="fr-FR" sz="3600" i="1" dirty="0" err="1" smtClean="0">
                <a:latin typeface="Playfair Display" panose="00000500000000000000" pitchFamily="2" charset="0"/>
              </a:rPr>
              <a:t>débutant.e.s</a:t>
            </a:r>
            <a:endParaRPr lang="fr-FR" sz="3600" i="1" dirty="0">
              <a:latin typeface="Playfair Display" panose="00000500000000000000" pitchFamily="2" charset="0"/>
            </a:endParaRPr>
          </a:p>
        </p:txBody>
      </p:sp>
      <p:sp>
        <p:nvSpPr>
          <p:cNvPr id="4" name="ZoneTexte 3"/>
          <p:cNvSpPr txBox="1"/>
          <p:nvPr/>
        </p:nvSpPr>
        <p:spPr>
          <a:xfrm rot="5400000">
            <a:off x="-624209" y="4666113"/>
            <a:ext cx="1617751" cy="369332"/>
          </a:xfrm>
          <a:prstGeom prst="rect">
            <a:avLst/>
          </a:prstGeom>
          <a:noFill/>
        </p:spPr>
        <p:txBody>
          <a:bodyPr wrap="none" rtlCol="0">
            <a:spAutoFit/>
          </a:bodyPr>
          <a:lstStyle/>
          <a:p>
            <a:r>
              <a:rPr lang="fr-FR" dirty="0" smtClean="0"/>
              <a:t>Benoît De Haas</a:t>
            </a:r>
            <a:endParaRPr lang="fr-FR" dirty="0"/>
          </a:p>
        </p:txBody>
      </p:sp>
      <p:pic>
        <p:nvPicPr>
          <p:cNvPr id="6" name="Image 5"/>
          <p:cNvPicPr>
            <a:picLocks noChangeAspect="1"/>
          </p:cNvPicPr>
          <p:nvPr/>
        </p:nvPicPr>
        <p:blipFill>
          <a:blip r:embed="rId3"/>
          <a:stretch>
            <a:fillRect/>
          </a:stretch>
        </p:blipFill>
        <p:spPr>
          <a:xfrm rot="5400000">
            <a:off x="-316402" y="6033806"/>
            <a:ext cx="1152875" cy="404571"/>
          </a:xfrm>
          <a:prstGeom prst="rect">
            <a:avLst/>
          </a:prstGeom>
        </p:spPr>
      </p:pic>
    </p:spTree>
    <p:extLst>
      <p:ext uri="{BB962C8B-B14F-4D97-AF65-F5344CB8AC3E}">
        <p14:creationId xmlns:p14="http://schemas.microsoft.com/office/powerpoint/2010/main" val="3249350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8262" y="518133"/>
            <a:ext cx="3726356" cy="3280664"/>
          </a:xfrm>
          <a:prstGeom prst="rect">
            <a:avLst/>
          </a:prstGeom>
        </p:spPr>
      </p:pic>
      <p:sp>
        <p:nvSpPr>
          <p:cNvPr id="2" name="Sous-titre 1"/>
          <p:cNvSpPr>
            <a:spLocks noGrp="1"/>
          </p:cNvSpPr>
          <p:nvPr>
            <p:ph type="subTitle" idx="1"/>
          </p:nvPr>
        </p:nvSpPr>
        <p:spPr>
          <a:xfrm>
            <a:off x="2291864" y="808121"/>
            <a:ext cx="3219151" cy="1752599"/>
          </a:xfrm>
        </p:spPr>
        <p:txBody>
          <a:bodyPr/>
          <a:lstStyle/>
          <a:p>
            <a:pPr algn="l">
              <a:lnSpc>
                <a:spcPts val="3600"/>
              </a:lnSpc>
            </a:pPr>
            <a:r>
              <a:rPr lang="fr-FR" sz="3600" dirty="0" smtClean="0">
                <a:hlinkClick r:id="rId4" action="ppaction://hlinkfile"/>
              </a:rPr>
              <a:t>DES CHIFFRES</a:t>
            </a:r>
          </a:p>
          <a:p>
            <a:pPr algn="l">
              <a:lnSpc>
                <a:spcPts val="3600"/>
              </a:lnSpc>
            </a:pPr>
            <a:r>
              <a:rPr lang="fr-FR" sz="3600" dirty="0" smtClean="0">
                <a:hlinkClick r:id="rId4" action="ppaction://hlinkfile"/>
              </a:rPr>
              <a:t>sur la MEL</a:t>
            </a:r>
            <a:endParaRPr lang="fr-FR" sz="3600" dirty="0">
              <a:hlinkClick r:id="rId4" action="ppaction://hlinkfile"/>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2405" y="518133"/>
            <a:ext cx="3726356" cy="3280664"/>
          </a:xfrm>
          <a:prstGeom prst="rect">
            <a:avLst/>
          </a:prstGeom>
        </p:spPr>
      </p:pic>
      <p:sp>
        <p:nvSpPr>
          <p:cNvPr id="6" name="Sous-titre 1">
            <a:hlinkClick r:id="rId5" action="ppaction://hlinkfile"/>
          </p:cNvPr>
          <p:cNvSpPr txBox="1">
            <a:spLocks/>
          </p:cNvSpPr>
          <p:nvPr/>
        </p:nvSpPr>
        <p:spPr>
          <a:xfrm>
            <a:off x="6805061" y="933250"/>
            <a:ext cx="3229177" cy="1752599"/>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Poppins SemiBold" panose="00000700000000000000" pitchFamily="2" charset="0"/>
                <a:ea typeface="+mn-ea"/>
                <a:cs typeface="Poppins SemiBold" panose="00000700000000000000"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2400"/>
              </a:lnSpc>
            </a:pPr>
            <a:r>
              <a:rPr lang="fr-FR" sz="3600" dirty="0">
                <a:hlinkClick r:id="rId5" action="ppaction://hlinkfile"/>
              </a:rPr>
              <a:t>LE </a:t>
            </a:r>
            <a:r>
              <a:rPr lang="fr-FR" sz="3600" dirty="0" smtClean="0">
                <a:hlinkClick r:id="rId5" action="ppaction://hlinkfile"/>
              </a:rPr>
              <a:t>MANIFESTE </a:t>
            </a:r>
            <a:r>
              <a:rPr lang="fr-FR" sz="1800" dirty="0" smtClean="0">
                <a:hlinkClick r:id="rId5" action="ppaction://hlinkfile"/>
              </a:rPr>
              <a:t>de la communauté des Tiers-Lieux francophones Open source</a:t>
            </a:r>
            <a:endParaRPr lang="fr-FR" sz="1800"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9848" y="3317480"/>
            <a:ext cx="3677438" cy="3072443"/>
          </a:xfrm>
          <a:prstGeom prst="rect">
            <a:avLst/>
          </a:prstGeom>
        </p:spPr>
      </p:pic>
      <p:sp>
        <p:nvSpPr>
          <p:cNvPr id="8" name="Sous-titre 1">
            <a:hlinkClick r:id="rId5" action="ppaction://hlinkfile"/>
          </p:cNvPr>
          <p:cNvSpPr txBox="1">
            <a:spLocks/>
          </p:cNvSpPr>
          <p:nvPr/>
        </p:nvSpPr>
        <p:spPr>
          <a:xfrm>
            <a:off x="3745446" y="3607469"/>
            <a:ext cx="3146243" cy="1641363"/>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Poppins SemiBold" panose="00000700000000000000" pitchFamily="2" charset="0"/>
                <a:ea typeface="+mn-ea"/>
                <a:cs typeface="Poppins SemiBold" panose="00000700000000000000"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3200"/>
              </a:lnSpc>
            </a:pPr>
            <a:r>
              <a:rPr lang="fr-FR" sz="3600" dirty="0" smtClean="0"/>
              <a:t>Le cahier d’activités </a:t>
            </a:r>
            <a:br>
              <a:rPr lang="fr-FR" sz="3600" dirty="0" smtClean="0"/>
            </a:br>
            <a:r>
              <a:rPr lang="fr-FR" sz="3200" dirty="0" smtClean="0"/>
              <a:t>des tiers-lieux</a:t>
            </a:r>
            <a:endParaRPr lang="fr-FR" sz="1600" dirty="0"/>
          </a:p>
        </p:txBody>
      </p:sp>
      <p:pic>
        <p:nvPicPr>
          <p:cNvPr id="9"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98872" y="4607822"/>
            <a:ext cx="827360" cy="944932"/>
          </a:xfrm>
          <a:prstGeom prst="rect">
            <a:avLst/>
          </a:prstGeom>
        </p:spPr>
      </p:pic>
      <p:pic>
        <p:nvPicPr>
          <p:cNvPr id="11" name="Imag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424890">
            <a:off x="8516818" y="3537045"/>
            <a:ext cx="454153" cy="1173482"/>
          </a:xfrm>
          <a:prstGeom prst="rect">
            <a:avLst/>
          </a:prstGeom>
        </p:spPr>
      </p:pic>
    </p:spTree>
    <p:extLst>
      <p:ext uri="{BB962C8B-B14F-4D97-AF65-F5344CB8AC3E}">
        <p14:creationId xmlns:p14="http://schemas.microsoft.com/office/powerpoint/2010/main" val="3333235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7249" y="1403072"/>
            <a:ext cx="3312000" cy="120770"/>
          </a:xfrm>
          <a:prstGeom prst="rect">
            <a:avLst/>
          </a:prstGeom>
          <a:solidFill>
            <a:srgbClr val="FFD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298383" y="845048"/>
            <a:ext cx="11761488" cy="4401205"/>
          </a:xfrm>
          <a:prstGeom prst="rect">
            <a:avLst/>
          </a:prstGeom>
          <a:noFill/>
        </p:spPr>
        <p:txBody>
          <a:bodyPr wrap="square" rtlCol="0">
            <a:spAutoFit/>
          </a:bodyPr>
          <a:lstStyle/>
          <a:p>
            <a:pPr marL="981075" defTabSz="981075"/>
            <a:r>
              <a:rPr lang="fr-FR" sz="3600" dirty="0" smtClean="0">
                <a:latin typeface="Poppins Black" panose="00000A00000000000000" pitchFamily="2" charset="0"/>
                <a:cs typeface="Poppins Black" panose="00000A00000000000000" pitchFamily="2" charset="0"/>
              </a:rPr>
              <a:t>Un tiers-lieux </a:t>
            </a:r>
          </a:p>
          <a:p>
            <a:pPr marL="981075" defTabSz="981075"/>
            <a:endParaRPr lang="fr-FR" sz="1050" i="1" dirty="0" smtClean="0">
              <a:latin typeface="Playfair Display" panose="00000500000000000000" pitchFamily="2" charset="0"/>
              <a:cs typeface="Poppins Light" panose="00000400000000000000" pitchFamily="2" charset="0"/>
            </a:endParaRPr>
          </a:p>
          <a:p>
            <a:pPr marL="981075" defTabSz="981075"/>
            <a:r>
              <a:rPr lang="fr-FR" sz="3600" i="1" dirty="0" smtClean="0">
                <a:latin typeface="Playfair Display" panose="00000500000000000000" pitchFamily="2" charset="0"/>
                <a:cs typeface="Poppins Light" panose="00000400000000000000" pitchFamily="2" charset="0"/>
              </a:rPr>
              <a:t>c’est</a:t>
            </a:r>
            <a:r>
              <a:rPr lang="fr-FR" sz="3600" dirty="0" smtClean="0"/>
              <a:t> </a:t>
            </a:r>
            <a:r>
              <a:rPr lang="fr-FR" sz="3600" dirty="0" smtClean="0">
                <a:latin typeface="Poppins SemiBold" panose="00000700000000000000" pitchFamily="2" charset="0"/>
                <a:cs typeface="Poppins SemiBold" panose="00000700000000000000" pitchFamily="2" charset="0"/>
              </a:rPr>
              <a:t>ce que l’on veut que ce soit.</a:t>
            </a:r>
          </a:p>
          <a:p>
            <a:endParaRPr lang="fr-FR" sz="3600" dirty="0"/>
          </a:p>
          <a:p>
            <a:endParaRPr lang="fr-FR" sz="3600" dirty="0" smtClean="0">
              <a:latin typeface="Playfair Display" panose="00000500000000000000" pitchFamily="2" charset="0"/>
              <a:cs typeface="Poppins Black" panose="00000A00000000000000" pitchFamily="2" charset="0"/>
            </a:endParaRPr>
          </a:p>
          <a:p>
            <a:endParaRPr lang="fr-FR" sz="3600" dirty="0">
              <a:latin typeface="Playfair Display" panose="00000500000000000000" pitchFamily="2" charset="0"/>
              <a:cs typeface="Poppins Black" panose="00000A00000000000000" pitchFamily="2" charset="0"/>
            </a:endParaRPr>
          </a:p>
          <a:p>
            <a:endParaRPr lang="fr-FR" sz="4400" i="1" dirty="0" smtClean="0">
              <a:latin typeface="Playfair Display" panose="00000500000000000000" pitchFamily="2" charset="0"/>
              <a:cs typeface="Poppins Black" panose="00000A00000000000000" pitchFamily="2" charset="0"/>
            </a:endParaRPr>
          </a:p>
          <a:p>
            <a:pPr algn="ctr"/>
            <a:r>
              <a:rPr lang="fr-FR" sz="4400" i="1" dirty="0" smtClean="0">
                <a:latin typeface="Playfair Display" panose="00000500000000000000" pitchFamily="2" charset="0"/>
                <a:cs typeface="Poppins Black" panose="00000A00000000000000" pitchFamily="2" charset="0"/>
              </a:rPr>
              <a:t>A vous </a:t>
            </a:r>
            <a:r>
              <a:rPr lang="fr-FR" sz="4400" dirty="0" smtClean="0">
                <a:latin typeface="Poppins SemiBold" panose="00000700000000000000" pitchFamily="2" charset="0"/>
                <a:cs typeface="Poppins SemiBold" panose="00000700000000000000" pitchFamily="2" charset="0"/>
              </a:rPr>
              <a:t>de me le dire</a:t>
            </a:r>
            <a:r>
              <a:rPr lang="fr-FR" sz="4400" dirty="0" smtClean="0">
                <a:latin typeface="Playfair Display" panose="00000500000000000000" pitchFamily="2" charset="0"/>
                <a:cs typeface="Poppins SemiBold" panose="00000700000000000000" pitchFamily="2" charset="0"/>
              </a:rPr>
              <a:t> !</a:t>
            </a:r>
            <a:endParaRPr lang="fr-FR" sz="4400" dirty="0">
              <a:latin typeface="Playfair Display" panose="00000500000000000000" pitchFamily="2" charset="0"/>
              <a:cs typeface="Poppins SemiBold" panose="00000700000000000000" pitchFamily="2" charset="0"/>
            </a:endParaRPr>
          </a:p>
        </p:txBody>
      </p:sp>
      <p:pic>
        <p:nvPicPr>
          <p:cNvPr id="48" name="Imag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84092">
            <a:off x="8094264" y="3245478"/>
            <a:ext cx="1475739" cy="1148457"/>
          </a:xfrm>
          <a:prstGeom prst="rect">
            <a:avLst/>
          </a:prstGeom>
        </p:spPr>
      </p:pic>
      <p:pic>
        <p:nvPicPr>
          <p:cNvPr id="49" name="Image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4064" y="4730624"/>
            <a:ext cx="658369" cy="694945"/>
          </a:xfrm>
          <a:prstGeom prst="rect">
            <a:avLst/>
          </a:prstGeom>
        </p:spPr>
      </p:pic>
      <p:pic>
        <p:nvPicPr>
          <p:cNvPr id="50" name="Image 4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9407">
            <a:off x="622661" y="912991"/>
            <a:ext cx="597409" cy="566929"/>
          </a:xfrm>
          <a:prstGeom prst="rect">
            <a:avLst/>
          </a:prstGeom>
        </p:spPr>
      </p:pic>
    </p:spTree>
    <p:extLst>
      <p:ext uri="{BB962C8B-B14F-4D97-AF65-F5344CB8AC3E}">
        <p14:creationId xmlns:p14="http://schemas.microsoft.com/office/powerpoint/2010/main" val="133353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590085" y="4176964"/>
            <a:ext cx="2676526" cy="1752599"/>
          </a:xfrm>
        </p:spPr>
        <p:txBody>
          <a:bodyPr/>
          <a:lstStyle/>
          <a:p>
            <a:r>
              <a:rPr lang="fr-FR" sz="3200" i="1" dirty="0" smtClean="0">
                <a:latin typeface="Playfair Display" panose="00000500000000000000" pitchFamily="2" charset="0"/>
              </a:rPr>
              <a:t>Ah bah </a:t>
            </a:r>
            <a:r>
              <a:rPr lang="fr-FR" sz="3200" dirty="0" smtClean="0">
                <a:latin typeface="Poppins Black" panose="00000A00000000000000" pitchFamily="2" charset="0"/>
                <a:cs typeface="Poppins Black" panose="00000A00000000000000" pitchFamily="2" charset="0"/>
              </a:rPr>
              <a:t>zut</a:t>
            </a:r>
            <a:endParaRPr lang="fr-FR" sz="3200" dirty="0">
              <a:latin typeface="Poppins Black" panose="00000A00000000000000" pitchFamily="2" charset="0"/>
              <a:cs typeface="Poppins Black" panose="00000A00000000000000" pitchFamily="2" charset="0"/>
            </a:endParaRPr>
          </a:p>
        </p:txBody>
      </p:sp>
      <p:sp>
        <p:nvSpPr>
          <p:cNvPr id="3" name="Rectangle 2"/>
          <p:cNvSpPr/>
          <p:nvPr/>
        </p:nvSpPr>
        <p:spPr>
          <a:xfrm>
            <a:off x="818611" y="4687554"/>
            <a:ext cx="2448000" cy="120770"/>
          </a:xfrm>
          <a:prstGeom prst="rect">
            <a:avLst/>
          </a:prstGeom>
          <a:solidFill>
            <a:srgbClr val="EC73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A58BA9"/>
              </a:solidFill>
            </a:endParaRPr>
          </a:p>
        </p:txBody>
      </p:sp>
      <p:sp>
        <p:nvSpPr>
          <p:cNvPr id="5" name="Rectangle 4"/>
          <p:cNvSpPr/>
          <p:nvPr/>
        </p:nvSpPr>
        <p:spPr>
          <a:xfrm>
            <a:off x="590084" y="747401"/>
            <a:ext cx="11354868" cy="1754326"/>
          </a:xfrm>
          <a:prstGeom prst="rect">
            <a:avLst/>
          </a:prstGeom>
        </p:spPr>
        <p:txBody>
          <a:bodyPr wrap="square">
            <a:spAutoFit/>
          </a:bodyPr>
          <a:lstStyle/>
          <a:p>
            <a:pPr marR="0" lvl="0" defTabSz="981075" eaLnBrk="1" fontAlgn="auto" latinLnBrk="0" hangingPunct="1">
              <a:lnSpc>
                <a:spcPct val="100000"/>
              </a:lnSpc>
              <a:spcBef>
                <a:spcPts val="0"/>
              </a:spcBef>
              <a:spcAft>
                <a:spcPts val="0"/>
              </a:spcAft>
              <a:buClrTx/>
              <a:buSzTx/>
              <a:buFontTx/>
              <a:buNone/>
              <a:tabLst/>
              <a:defRPr/>
            </a:pPr>
            <a:r>
              <a:rPr kumimoji="0" lang="fr-FR" sz="3600" b="0" i="0" u="none" strike="noStrike" kern="0" cap="none" spc="0" normalizeH="0" baseline="0" noProof="0" dirty="0" smtClean="0">
                <a:ln>
                  <a:noFill/>
                </a:ln>
                <a:solidFill>
                  <a:prstClr val="black"/>
                </a:solidFill>
                <a:effectLst/>
                <a:uLnTx/>
                <a:uFillTx/>
                <a:latin typeface="Poppins Light" panose="00000400000000000000" pitchFamily="2" charset="0"/>
                <a:cs typeface="Poppins Light" panose="00000400000000000000" pitchFamily="2" charset="0"/>
              </a:rPr>
              <a:t>«</a:t>
            </a:r>
            <a:r>
              <a:rPr kumimoji="0" lang="fr-FR" sz="3600" b="0" i="0" u="none" strike="noStrike" kern="0" cap="none" spc="0" normalizeH="0" baseline="0" noProof="0" dirty="0" smtClean="0">
                <a:ln>
                  <a:noFill/>
                </a:ln>
                <a:solidFill>
                  <a:prstClr val="black"/>
                </a:solidFill>
                <a:effectLst/>
                <a:uLnTx/>
                <a:uFillTx/>
                <a:latin typeface="Poppins Black" panose="00000A00000000000000" pitchFamily="2" charset="0"/>
                <a:cs typeface="Poppins Black" panose="00000A00000000000000" pitchFamily="2" charset="0"/>
              </a:rPr>
              <a:t> Un tiers-lieux </a:t>
            </a:r>
          </a:p>
          <a:p>
            <a:pPr marR="0" lvl="0" defTabSz="981075" eaLnBrk="1" fontAlgn="auto" latinLnBrk="0" hangingPunct="1">
              <a:lnSpc>
                <a:spcPct val="100000"/>
              </a:lnSpc>
              <a:spcBef>
                <a:spcPts val="0"/>
              </a:spcBef>
              <a:spcAft>
                <a:spcPts val="0"/>
              </a:spcAft>
              <a:buClrTx/>
              <a:buSzTx/>
              <a:buFontTx/>
              <a:buNone/>
              <a:tabLst/>
              <a:defRPr/>
            </a:pPr>
            <a:r>
              <a:rPr lang="fr-FR" sz="3600" kern="0" dirty="0" smtClean="0">
                <a:solidFill>
                  <a:prstClr val="black"/>
                </a:solidFill>
                <a:latin typeface="Poppins SemiBold" panose="00000700000000000000" pitchFamily="2" charset="0"/>
                <a:cs typeface="Poppins SemiBold" panose="00000700000000000000" pitchFamily="2" charset="0"/>
              </a:rPr>
              <a:t>ne </a:t>
            </a:r>
            <a:r>
              <a:rPr lang="fr-FR" sz="3600" kern="0" dirty="0">
                <a:solidFill>
                  <a:prstClr val="black"/>
                </a:solidFill>
                <a:latin typeface="Poppins SemiBold" panose="00000700000000000000" pitchFamily="2" charset="0"/>
                <a:cs typeface="Poppins SemiBold" panose="00000700000000000000" pitchFamily="2" charset="0"/>
              </a:rPr>
              <a:t>se définit pas par </a:t>
            </a:r>
            <a:r>
              <a:rPr kumimoji="0" lang="fr-FR" sz="3600" b="0" i="1" u="none" strike="noStrike" kern="0" cap="none" spc="0" normalizeH="0" noProof="0" dirty="0" smtClean="0">
                <a:ln>
                  <a:noFill/>
                </a:ln>
                <a:solidFill>
                  <a:prstClr val="black"/>
                </a:solidFill>
                <a:effectLst/>
                <a:uLnTx/>
                <a:uFillTx/>
                <a:latin typeface="Playfair Display" panose="00000500000000000000" pitchFamily="2" charset="0"/>
                <a:cs typeface="Poppins SemiBold" panose="00000700000000000000" pitchFamily="2" charset="0"/>
              </a:rPr>
              <a:t>ce qu’on en dit </a:t>
            </a:r>
          </a:p>
          <a:p>
            <a:pPr marR="0" lvl="0" defTabSz="981075" eaLnBrk="1" fontAlgn="auto" latinLnBrk="0" hangingPunct="1">
              <a:lnSpc>
                <a:spcPct val="100000"/>
              </a:lnSpc>
              <a:spcBef>
                <a:spcPts val="0"/>
              </a:spcBef>
              <a:spcAft>
                <a:spcPts val="0"/>
              </a:spcAft>
              <a:buClrTx/>
              <a:buSzTx/>
              <a:buFontTx/>
              <a:buNone/>
              <a:tabLst/>
              <a:defRPr/>
            </a:pPr>
            <a:r>
              <a:rPr kumimoji="0" lang="fr-FR" sz="3600" b="0" u="none" strike="noStrike" kern="0" cap="none" spc="0" normalizeH="0" noProof="0" dirty="0" smtClean="0">
                <a:ln>
                  <a:noFill/>
                </a:ln>
                <a:solidFill>
                  <a:prstClr val="black"/>
                </a:solidFill>
                <a:effectLst/>
                <a:uLnTx/>
                <a:uFillTx/>
                <a:latin typeface="Poppins SemiBold" panose="00000700000000000000" pitchFamily="2" charset="0"/>
                <a:cs typeface="Poppins SemiBold" panose="00000700000000000000" pitchFamily="2" charset="0"/>
              </a:rPr>
              <a:t>mais par </a:t>
            </a:r>
            <a:r>
              <a:rPr kumimoji="0" lang="fr-FR" sz="3600" b="0" i="1" u="none" strike="noStrike" kern="0" cap="none" spc="0" normalizeH="0" noProof="0" dirty="0" smtClean="0">
                <a:ln>
                  <a:noFill/>
                </a:ln>
                <a:solidFill>
                  <a:prstClr val="black"/>
                </a:solidFill>
                <a:effectLst/>
                <a:uLnTx/>
                <a:uFillTx/>
                <a:latin typeface="Playfair Display" panose="00000500000000000000" pitchFamily="2" charset="0"/>
                <a:cs typeface="Poppins SemiBold" panose="00000700000000000000" pitchFamily="2" charset="0"/>
              </a:rPr>
              <a:t>ce qu’on en fait</a:t>
            </a:r>
            <a:r>
              <a:rPr kumimoji="0" lang="fr-FR" sz="3600" b="0" i="0" u="none" strike="noStrike" kern="0" cap="none" spc="0" normalizeH="0" noProof="0" dirty="0" smtClean="0">
                <a:ln>
                  <a:noFill/>
                </a:ln>
                <a:solidFill>
                  <a:prstClr val="black"/>
                </a:solidFill>
                <a:effectLst/>
                <a:uLnTx/>
                <a:uFillTx/>
                <a:latin typeface="Poppins SemiBold" panose="00000700000000000000" pitchFamily="2" charset="0"/>
                <a:cs typeface="Poppins SemiBold" panose="00000700000000000000" pitchFamily="2" charset="0"/>
              </a:rPr>
              <a:t> </a:t>
            </a:r>
            <a:r>
              <a:rPr kumimoji="0" lang="fr-FR" sz="3600" b="0" i="0" u="none" strike="noStrike" kern="0" cap="none" spc="0" normalizeH="0" noProof="0" dirty="0" smtClean="0">
                <a:ln>
                  <a:noFill/>
                </a:ln>
                <a:solidFill>
                  <a:prstClr val="black"/>
                </a:solidFill>
                <a:effectLst/>
                <a:uLnTx/>
                <a:uFillTx/>
                <a:latin typeface="Poppins Light" panose="00000400000000000000" pitchFamily="2" charset="0"/>
                <a:cs typeface="Poppins Light" panose="00000400000000000000" pitchFamily="2" charset="0"/>
              </a:rPr>
              <a:t>»</a:t>
            </a:r>
            <a:r>
              <a:rPr kumimoji="0" lang="fr-FR" sz="3600" b="0" i="0" u="none" strike="noStrike" kern="0" cap="none" spc="0" normalizeH="0" noProof="0" dirty="0" smtClean="0">
                <a:ln>
                  <a:noFill/>
                </a:ln>
                <a:solidFill>
                  <a:prstClr val="black"/>
                </a:solidFill>
                <a:effectLst/>
                <a:uLnTx/>
                <a:uFillTx/>
                <a:latin typeface="Poppins Black" panose="00000A00000000000000" pitchFamily="2" charset="0"/>
                <a:cs typeface="Poppins Black" panose="00000A00000000000000" pitchFamily="2" charset="0"/>
              </a:rPr>
              <a:t> </a:t>
            </a:r>
          </a:p>
        </p:txBody>
      </p:sp>
      <p:grpSp>
        <p:nvGrpSpPr>
          <p:cNvPr id="8" name="Groupe 7"/>
          <p:cNvGrpSpPr/>
          <p:nvPr/>
        </p:nvGrpSpPr>
        <p:grpSpPr>
          <a:xfrm rot="10800000" flipH="1">
            <a:off x="8791122" y="625641"/>
            <a:ext cx="1159831" cy="2073775"/>
            <a:chOff x="9522643" y="894197"/>
            <a:chExt cx="762002" cy="1362458"/>
          </a:xfrm>
        </p:grpSpPr>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9156" y="1546470"/>
              <a:ext cx="475489" cy="710185"/>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2643" y="894197"/>
              <a:ext cx="573025" cy="652273"/>
            </a:xfrm>
            <a:prstGeom prst="rect">
              <a:avLst/>
            </a:prstGeom>
          </p:spPr>
        </p:pic>
      </p:grpSp>
      <p:pic>
        <p:nvPicPr>
          <p:cNvPr id="9"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66611" y="3850090"/>
            <a:ext cx="332233" cy="582169"/>
          </a:xfrm>
          <a:prstGeom prst="rect">
            <a:avLst/>
          </a:prstGeom>
        </p:spPr>
      </p:pic>
    </p:spTree>
    <p:extLst>
      <p:ext uri="{BB962C8B-B14F-4D97-AF65-F5344CB8AC3E}">
        <p14:creationId xmlns:p14="http://schemas.microsoft.com/office/powerpoint/2010/main" val="1307449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Ellipse 33"/>
          <p:cNvSpPr/>
          <p:nvPr/>
        </p:nvSpPr>
        <p:spPr>
          <a:xfrm rot="2277558">
            <a:off x="-524753" y="502087"/>
            <a:ext cx="5499753" cy="3006753"/>
          </a:xfrm>
          <a:prstGeom prst="ellipse">
            <a:avLst/>
          </a:prstGeom>
          <a:noFill/>
          <a:ln w="76200">
            <a:solidFill>
              <a:srgbClr val="41719C">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3449454" y="4077382"/>
            <a:ext cx="3134076" cy="954107"/>
          </a:xfrm>
          <a:prstGeom prst="rect">
            <a:avLst/>
          </a:prstGeom>
          <a:noFill/>
        </p:spPr>
        <p:txBody>
          <a:bodyPr wrap="square" rtlCol="0">
            <a:spAutoFit/>
          </a:bodyPr>
          <a:lstStyle/>
          <a:p>
            <a:r>
              <a:rPr lang="fr-FR" sz="1400" b="1" dirty="0" err="1" smtClean="0">
                <a:latin typeface="Montserrat" panose="00000500000000000000" pitchFamily="50" charset="0"/>
              </a:rPr>
              <a:t>Infolab</a:t>
            </a:r>
            <a:endParaRPr lang="fr-FR" sz="1400" b="1" dirty="0" smtClean="0">
              <a:latin typeface="Montserrat" panose="00000500000000000000" pitchFamily="50" charset="0"/>
            </a:endParaRPr>
          </a:p>
          <a:p>
            <a:r>
              <a:rPr lang="fr-FR" sz="1400" b="1" dirty="0" smtClean="0">
                <a:latin typeface="Montserrat" panose="00000500000000000000" pitchFamily="50" charset="0"/>
              </a:rPr>
              <a:t>Medialab</a:t>
            </a:r>
          </a:p>
          <a:p>
            <a:endParaRPr lang="fr-FR" sz="1400" b="1" dirty="0" smtClean="0">
              <a:latin typeface="Montserrat" panose="00000500000000000000" pitchFamily="50" charset="0"/>
            </a:endParaRPr>
          </a:p>
          <a:p>
            <a:endParaRPr lang="fr-FR" sz="1400" b="1" dirty="0">
              <a:latin typeface="Montserrat" panose="00000500000000000000" pitchFamily="50" charset="0"/>
            </a:endParaRPr>
          </a:p>
        </p:txBody>
      </p:sp>
      <p:sp>
        <p:nvSpPr>
          <p:cNvPr id="38" name="Forme libre 37"/>
          <p:cNvSpPr/>
          <p:nvPr/>
        </p:nvSpPr>
        <p:spPr>
          <a:xfrm>
            <a:off x="2550507" y="2577195"/>
            <a:ext cx="5605798" cy="3524243"/>
          </a:xfrm>
          <a:custGeom>
            <a:avLst/>
            <a:gdLst>
              <a:gd name="connsiteX0" fmla="*/ 433325 w 5605798"/>
              <a:gd name="connsiteY0" fmla="*/ 3246089 h 3524243"/>
              <a:gd name="connsiteX1" fmla="*/ 144567 w 5605798"/>
              <a:gd name="connsiteY1" fmla="*/ 1946679 h 3524243"/>
              <a:gd name="connsiteX2" fmla="*/ 2599009 w 5605798"/>
              <a:gd name="connsiteY2" fmla="*/ 53710 h 3524243"/>
              <a:gd name="connsiteX3" fmla="*/ 4780735 w 5605798"/>
              <a:gd name="connsiteY3" fmla="*/ 663310 h 3524243"/>
              <a:gd name="connsiteX4" fmla="*/ 3978630 w 5605798"/>
              <a:gd name="connsiteY4" fmla="*/ 2171268 h 3524243"/>
              <a:gd name="connsiteX5" fmla="*/ 5197830 w 5605798"/>
              <a:gd name="connsiteY5" fmla="*/ 2411900 h 3524243"/>
              <a:gd name="connsiteX6" fmla="*/ 5326167 w 5605798"/>
              <a:gd name="connsiteY6" fmla="*/ 3117752 h 3524243"/>
              <a:gd name="connsiteX7" fmla="*/ 1652525 w 5605798"/>
              <a:gd name="connsiteY7" fmla="*/ 3518805 h 3524243"/>
              <a:gd name="connsiteX8" fmla="*/ 433325 w 5605798"/>
              <a:gd name="connsiteY8" fmla="*/ 3246089 h 35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05798" h="3524243">
                <a:moveTo>
                  <a:pt x="433325" y="3246089"/>
                </a:moveTo>
                <a:cubicBezTo>
                  <a:pt x="181999" y="2984068"/>
                  <a:pt x="-216380" y="2478742"/>
                  <a:pt x="144567" y="1946679"/>
                </a:cubicBezTo>
                <a:cubicBezTo>
                  <a:pt x="505514" y="1414616"/>
                  <a:pt x="1826314" y="267605"/>
                  <a:pt x="2599009" y="53710"/>
                </a:cubicBezTo>
                <a:cubicBezTo>
                  <a:pt x="3371704" y="-160185"/>
                  <a:pt x="4550798" y="310384"/>
                  <a:pt x="4780735" y="663310"/>
                </a:cubicBezTo>
                <a:cubicBezTo>
                  <a:pt x="5010672" y="1016236"/>
                  <a:pt x="3909114" y="1879836"/>
                  <a:pt x="3978630" y="2171268"/>
                </a:cubicBezTo>
                <a:cubicBezTo>
                  <a:pt x="4048146" y="2462700"/>
                  <a:pt x="4973241" y="2254153"/>
                  <a:pt x="5197830" y="2411900"/>
                </a:cubicBezTo>
                <a:cubicBezTo>
                  <a:pt x="5422419" y="2569647"/>
                  <a:pt x="5917051" y="2933268"/>
                  <a:pt x="5326167" y="3117752"/>
                </a:cubicBezTo>
                <a:cubicBezTo>
                  <a:pt x="4735283" y="3302236"/>
                  <a:pt x="2470673" y="3497416"/>
                  <a:pt x="1652525" y="3518805"/>
                </a:cubicBezTo>
                <a:cubicBezTo>
                  <a:pt x="834378" y="3540195"/>
                  <a:pt x="684651" y="3508110"/>
                  <a:pt x="433325" y="3246089"/>
                </a:cubicBezTo>
                <a:close/>
              </a:path>
            </a:pathLst>
          </a:custGeom>
          <a:noFill/>
          <a:ln w="76200">
            <a:solidFill>
              <a:srgbClr val="A5A5A5">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p:cNvSpPr/>
          <p:nvPr/>
        </p:nvSpPr>
        <p:spPr>
          <a:xfrm rot="532590">
            <a:off x="3596211" y="747089"/>
            <a:ext cx="3246031" cy="2154116"/>
          </a:xfrm>
          <a:prstGeom prst="ellipse">
            <a:avLst/>
          </a:prstGeom>
          <a:noFill/>
          <a:ln w="76200">
            <a:solidFill>
              <a:schemeClr val="accent6">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rot="532590">
            <a:off x="5723722" y="1435836"/>
            <a:ext cx="4621480" cy="2800498"/>
          </a:xfrm>
          <a:prstGeom prst="ellipse">
            <a:avLst/>
          </a:prstGeom>
          <a:noFill/>
          <a:ln w="76200">
            <a:solidFill>
              <a:schemeClr val="accent2">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p:nvSpPr>
        <p:spPr>
          <a:xfrm rot="3133258">
            <a:off x="7077998" y="3401935"/>
            <a:ext cx="3849431" cy="2234400"/>
          </a:xfrm>
          <a:prstGeom prst="ellipse">
            <a:avLst/>
          </a:prstGeom>
          <a:noFill/>
          <a:ln w="76200">
            <a:solidFill>
              <a:schemeClr val="accent4">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avec flèche 4"/>
          <p:cNvCxnSpPr/>
          <p:nvPr/>
        </p:nvCxnSpPr>
        <p:spPr>
          <a:xfrm flipV="1">
            <a:off x="5763492" y="369000"/>
            <a:ext cx="0" cy="6120000"/>
          </a:xfrm>
          <a:prstGeom prst="straightConnector1">
            <a:avLst/>
          </a:prstGeom>
          <a:ln w="38100">
            <a:solidFill>
              <a:schemeClr val="tx1">
                <a:lumMod val="50000"/>
                <a:lumOff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flipV="1">
            <a:off x="6096000" y="-1259673"/>
            <a:ext cx="0" cy="9720000"/>
          </a:xfrm>
          <a:prstGeom prst="straightConnector1">
            <a:avLst/>
          </a:prstGeom>
          <a:ln w="38100">
            <a:solidFill>
              <a:schemeClr val="tx1">
                <a:lumMod val="50000"/>
                <a:lumOff val="50000"/>
              </a:schemeClr>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4654053" y="74014"/>
            <a:ext cx="2218877" cy="369332"/>
          </a:xfrm>
          <a:prstGeom prst="rect">
            <a:avLst/>
          </a:prstGeom>
          <a:noFill/>
        </p:spPr>
        <p:txBody>
          <a:bodyPr wrap="none" rtlCol="0">
            <a:spAutoFit/>
          </a:bodyPr>
          <a:lstStyle/>
          <a:p>
            <a:r>
              <a:rPr lang="fr-FR" b="1" dirty="0" smtClean="0">
                <a:latin typeface="Montserrat" panose="00000500000000000000" pitchFamily="50" charset="0"/>
              </a:rPr>
              <a:t>ENJEU SOCIETAL</a:t>
            </a:r>
            <a:endParaRPr lang="fr-FR" b="1" dirty="0">
              <a:latin typeface="Montserrat" panose="00000500000000000000" pitchFamily="50" charset="0"/>
            </a:endParaRPr>
          </a:p>
        </p:txBody>
      </p:sp>
      <p:sp>
        <p:nvSpPr>
          <p:cNvPr id="8" name="ZoneTexte 7"/>
          <p:cNvSpPr txBox="1"/>
          <p:nvPr/>
        </p:nvSpPr>
        <p:spPr>
          <a:xfrm>
            <a:off x="4071361" y="6488668"/>
            <a:ext cx="3384260" cy="369332"/>
          </a:xfrm>
          <a:prstGeom prst="rect">
            <a:avLst/>
          </a:prstGeom>
          <a:noFill/>
        </p:spPr>
        <p:txBody>
          <a:bodyPr wrap="none" rtlCol="0">
            <a:spAutoFit/>
          </a:bodyPr>
          <a:lstStyle/>
          <a:p>
            <a:r>
              <a:rPr lang="fr-FR" b="1" dirty="0" smtClean="0">
                <a:latin typeface="Montserrat" panose="00000500000000000000" pitchFamily="50" charset="0"/>
              </a:rPr>
              <a:t>ENJEU ENTREPRENEURIAL</a:t>
            </a:r>
            <a:endParaRPr lang="fr-FR" b="1" dirty="0">
              <a:latin typeface="Montserrat" panose="00000500000000000000" pitchFamily="50" charset="0"/>
            </a:endParaRPr>
          </a:p>
        </p:txBody>
      </p:sp>
      <p:sp>
        <p:nvSpPr>
          <p:cNvPr id="9" name="ZoneTexte 8"/>
          <p:cNvSpPr txBox="1"/>
          <p:nvPr/>
        </p:nvSpPr>
        <p:spPr>
          <a:xfrm>
            <a:off x="309976" y="3138662"/>
            <a:ext cx="1537296" cy="923330"/>
          </a:xfrm>
          <a:prstGeom prst="rect">
            <a:avLst/>
          </a:prstGeom>
          <a:noFill/>
        </p:spPr>
        <p:txBody>
          <a:bodyPr wrap="square" rtlCol="0">
            <a:spAutoFit/>
          </a:bodyPr>
          <a:lstStyle/>
          <a:p>
            <a:r>
              <a:rPr lang="fr-FR" b="1" dirty="0" smtClean="0">
                <a:latin typeface="Montserrat" panose="00000500000000000000" pitchFamily="50" charset="0"/>
              </a:rPr>
              <a:t>ENJEU DE BIENS COMMUNS</a:t>
            </a:r>
            <a:endParaRPr lang="fr-FR" b="1" dirty="0">
              <a:latin typeface="Montserrat" panose="00000500000000000000" pitchFamily="50" charset="0"/>
            </a:endParaRPr>
          </a:p>
        </p:txBody>
      </p:sp>
      <p:sp>
        <p:nvSpPr>
          <p:cNvPr id="10" name="ZoneTexte 9"/>
          <p:cNvSpPr txBox="1"/>
          <p:nvPr/>
        </p:nvSpPr>
        <p:spPr>
          <a:xfrm>
            <a:off x="9295170" y="2838581"/>
            <a:ext cx="2599480" cy="615553"/>
          </a:xfrm>
          <a:prstGeom prst="rect">
            <a:avLst/>
          </a:prstGeom>
          <a:noFill/>
        </p:spPr>
        <p:txBody>
          <a:bodyPr wrap="square" rtlCol="0">
            <a:spAutoFit/>
          </a:bodyPr>
          <a:lstStyle/>
          <a:p>
            <a:pPr algn="r"/>
            <a:r>
              <a:rPr lang="fr-FR" b="1" dirty="0" smtClean="0">
                <a:latin typeface="Montserrat" panose="00000500000000000000" pitchFamily="50" charset="0"/>
              </a:rPr>
              <a:t>ENJEU DE </a:t>
            </a:r>
            <a:r>
              <a:rPr lang="fr-FR" sz="1600" b="1" dirty="0" smtClean="0">
                <a:latin typeface="Montserrat" panose="00000500000000000000" pitchFamily="50" charset="0"/>
              </a:rPr>
              <a:t>MARCHANDISATION</a:t>
            </a:r>
            <a:endParaRPr lang="fr-FR" b="1" dirty="0">
              <a:latin typeface="Montserrat" panose="00000500000000000000" pitchFamily="50" charset="0"/>
            </a:endParaRPr>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70" y="6399114"/>
            <a:ext cx="1227411" cy="429442"/>
          </a:xfrm>
          <a:prstGeom prst="rect">
            <a:avLst/>
          </a:prstGeom>
        </p:spPr>
      </p:pic>
      <p:pic>
        <p:nvPicPr>
          <p:cNvPr id="13" name="Imag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8255" y="62801"/>
            <a:ext cx="2373745" cy="539258"/>
          </a:xfrm>
          <a:prstGeom prst="rect">
            <a:avLst/>
          </a:prstGeom>
        </p:spPr>
      </p:pic>
      <p:sp>
        <p:nvSpPr>
          <p:cNvPr id="14" name="ZoneTexte 13"/>
          <p:cNvSpPr txBox="1"/>
          <p:nvPr/>
        </p:nvSpPr>
        <p:spPr>
          <a:xfrm>
            <a:off x="244902" y="188767"/>
            <a:ext cx="1667444" cy="523220"/>
          </a:xfrm>
          <a:prstGeom prst="rect">
            <a:avLst/>
          </a:prstGeom>
          <a:noFill/>
        </p:spPr>
        <p:txBody>
          <a:bodyPr wrap="none" rtlCol="0">
            <a:spAutoFit/>
          </a:bodyPr>
          <a:lstStyle/>
          <a:p>
            <a:r>
              <a:rPr lang="fr-FR" sz="1400" b="1" dirty="0" smtClean="0">
                <a:latin typeface="Montserrat" panose="00000500000000000000" pitchFamily="50" charset="0"/>
              </a:rPr>
              <a:t>ZAD</a:t>
            </a:r>
          </a:p>
          <a:p>
            <a:r>
              <a:rPr lang="fr-FR" sz="1400" dirty="0" smtClean="0">
                <a:latin typeface="Montserrat" panose="00000500000000000000" pitchFamily="50" charset="0"/>
              </a:rPr>
              <a:t>Zone à défendre</a:t>
            </a:r>
            <a:endParaRPr lang="fr-FR" sz="1400" dirty="0">
              <a:latin typeface="Montserrat" panose="00000500000000000000" pitchFamily="50" charset="0"/>
            </a:endParaRPr>
          </a:p>
        </p:txBody>
      </p:sp>
      <p:sp>
        <p:nvSpPr>
          <p:cNvPr id="15" name="ZoneTexte 14"/>
          <p:cNvSpPr txBox="1"/>
          <p:nvPr/>
        </p:nvSpPr>
        <p:spPr>
          <a:xfrm>
            <a:off x="1343454" y="1146205"/>
            <a:ext cx="2159015" cy="738664"/>
          </a:xfrm>
          <a:prstGeom prst="rect">
            <a:avLst/>
          </a:prstGeom>
          <a:noFill/>
        </p:spPr>
        <p:txBody>
          <a:bodyPr wrap="square" rtlCol="0">
            <a:spAutoFit/>
          </a:bodyPr>
          <a:lstStyle/>
          <a:p>
            <a:r>
              <a:rPr lang="fr-FR" sz="1400" b="1" dirty="0" smtClean="0">
                <a:latin typeface="Montserrat" panose="00000500000000000000" pitchFamily="50" charset="0"/>
              </a:rPr>
              <a:t>Communauté autonomes / intentionnelles</a:t>
            </a:r>
            <a:endParaRPr lang="fr-FR" sz="1400" b="1" dirty="0">
              <a:latin typeface="Montserrat" panose="00000500000000000000" pitchFamily="50" charset="0"/>
            </a:endParaRPr>
          </a:p>
        </p:txBody>
      </p:sp>
      <p:sp>
        <p:nvSpPr>
          <p:cNvPr id="16" name="ZoneTexte 15"/>
          <p:cNvSpPr txBox="1"/>
          <p:nvPr/>
        </p:nvSpPr>
        <p:spPr>
          <a:xfrm>
            <a:off x="937638" y="2030053"/>
            <a:ext cx="2929791" cy="523220"/>
          </a:xfrm>
          <a:prstGeom prst="rect">
            <a:avLst/>
          </a:prstGeom>
          <a:noFill/>
        </p:spPr>
        <p:txBody>
          <a:bodyPr wrap="square" rtlCol="0">
            <a:spAutoFit/>
          </a:bodyPr>
          <a:lstStyle/>
          <a:p>
            <a:r>
              <a:rPr lang="fr-FR" sz="1400" i="1" dirty="0" smtClean="0">
                <a:solidFill>
                  <a:srgbClr val="41719C"/>
                </a:solidFill>
                <a:latin typeface="Montserrat" panose="00000500000000000000" pitchFamily="50" charset="0"/>
              </a:rPr>
              <a:t>Autogestion</a:t>
            </a:r>
          </a:p>
          <a:p>
            <a:r>
              <a:rPr lang="fr-FR" sz="1400" i="1" dirty="0" smtClean="0">
                <a:solidFill>
                  <a:srgbClr val="41719C"/>
                </a:solidFill>
                <a:latin typeface="Montserrat" panose="00000500000000000000" pitchFamily="50" charset="0"/>
              </a:rPr>
              <a:t>Logique </a:t>
            </a:r>
            <a:r>
              <a:rPr lang="fr-FR" sz="1400" i="1" dirty="0" err="1" smtClean="0">
                <a:solidFill>
                  <a:srgbClr val="41719C"/>
                </a:solidFill>
                <a:latin typeface="Montserrat" panose="00000500000000000000" pitchFamily="50" charset="0"/>
              </a:rPr>
              <a:t>permaculturelle</a:t>
            </a:r>
            <a:endParaRPr lang="fr-FR" sz="1400" i="1" dirty="0">
              <a:solidFill>
                <a:srgbClr val="41719C"/>
              </a:solidFill>
              <a:latin typeface="Montserrat" panose="00000500000000000000" pitchFamily="50" charset="0"/>
            </a:endParaRPr>
          </a:p>
        </p:txBody>
      </p:sp>
      <p:sp>
        <p:nvSpPr>
          <p:cNvPr id="17" name="ZoneTexte 16"/>
          <p:cNvSpPr txBox="1"/>
          <p:nvPr/>
        </p:nvSpPr>
        <p:spPr>
          <a:xfrm>
            <a:off x="3936985" y="1048161"/>
            <a:ext cx="2159015" cy="523220"/>
          </a:xfrm>
          <a:prstGeom prst="rect">
            <a:avLst/>
          </a:prstGeom>
          <a:noFill/>
        </p:spPr>
        <p:txBody>
          <a:bodyPr wrap="square" rtlCol="0">
            <a:spAutoFit/>
          </a:bodyPr>
          <a:lstStyle/>
          <a:p>
            <a:r>
              <a:rPr lang="fr-FR" sz="1400" b="1" dirty="0" err="1" smtClean="0">
                <a:latin typeface="Montserrat" panose="00000500000000000000" pitchFamily="50" charset="0"/>
              </a:rPr>
              <a:t>Ecolieu</a:t>
            </a:r>
            <a:endParaRPr lang="fr-FR" sz="1400" b="1" dirty="0" smtClean="0">
              <a:latin typeface="Montserrat" panose="00000500000000000000" pitchFamily="50" charset="0"/>
            </a:endParaRPr>
          </a:p>
          <a:p>
            <a:r>
              <a:rPr lang="fr-FR" sz="1400" b="1" dirty="0" smtClean="0">
                <a:latin typeface="Montserrat" panose="00000500000000000000" pitchFamily="50" charset="0"/>
              </a:rPr>
              <a:t>Jardin autonome</a:t>
            </a:r>
            <a:endParaRPr lang="fr-FR" sz="1400" b="1" dirty="0">
              <a:latin typeface="Montserrat" panose="00000500000000000000" pitchFamily="50" charset="0"/>
            </a:endParaRPr>
          </a:p>
        </p:txBody>
      </p:sp>
      <p:sp>
        <p:nvSpPr>
          <p:cNvPr id="18" name="ZoneTexte 17"/>
          <p:cNvSpPr txBox="1"/>
          <p:nvPr/>
        </p:nvSpPr>
        <p:spPr>
          <a:xfrm>
            <a:off x="5810487" y="1995238"/>
            <a:ext cx="887228" cy="523220"/>
          </a:xfrm>
          <a:prstGeom prst="rect">
            <a:avLst/>
          </a:prstGeom>
          <a:noFill/>
        </p:spPr>
        <p:txBody>
          <a:bodyPr wrap="square" rtlCol="0">
            <a:spAutoFit/>
          </a:bodyPr>
          <a:lstStyle/>
          <a:p>
            <a:r>
              <a:rPr lang="fr-FR" sz="1400" b="1" dirty="0" err="1" smtClean="0">
                <a:latin typeface="Montserrat" panose="00000500000000000000" pitchFamily="50" charset="0"/>
              </a:rPr>
              <a:t>Biolab</a:t>
            </a:r>
            <a:r>
              <a:rPr lang="fr-FR" sz="1400" b="1" dirty="0" smtClean="0">
                <a:latin typeface="Montserrat" panose="00000500000000000000" pitchFamily="50" charset="0"/>
              </a:rPr>
              <a:t> </a:t>
            </a:r>
            <a:r>
              <a:rPr lang="fr-FR" sz="1400" b="1" dirty="0" err="1" smtClean="0">
                <a:latin typeface="Montserrat" panose="00000500000000000000" pitchFamily="50" charset="0"/>
              </a:rPr>
              <a:t>space</a:t>
            </a:r>
            <a:endParaRPr lang="fr-FR" sz="1400" b="1" dirty="0">
              <a:latin typeface="Montserrat" panose="00000500000000000000" pitchFamily="50" charset="0"/>
            </a:endParaRPr>
          </a:p>
        </p:txBody>
      </p:sp>
      <p:sp>
        <p:nvSpPr>
          <p:cNvPr id="19" name="ZoneTexte 18"/>
          <p:cNvSpPr txBox="1"/>
          <p:nvPr/>
        </p:nvSpPr>
        <p:spPr>
          <a:xfrm>
            <a:off x="4654053" y="2964734"/>
            <a:ext cx="3134076" cy="523220"/>
          </a:xfrm>
          <a:prstGeom prst="rect">
            <a:avLst/>
          </a:prstGeom>
          <a:noFill/>
        </p:spPr>
        <p:txBody>
          <a:bodyPr wrap="square" rtlCol="0">
            <a:spAutoFit/>
          </a:bodyPr>
          <a:lstStyle/>
          <a:p>
            <a:r>
              <a:rPr lang="fr-FR" sz="1400" b="1" dirty="0" smtClean="0">
                <a:latin typeface="Montserrat" panose="00000500000000000000" pitchFamily="50" charset="0"/>
              </a:rPr>
              <a:t>Médiathèque</a:t>
            </a:r>
          </a:p>
          <a:p>
            <a:r>
              <a:rPr lang="fr-FR" sz="1400" b="1" dirty="0" smtClean="0">
                <a:latin typeface="Montserrat" panose="00000500000000000000" pitchFamily="50" charset="0"/>
              </a:rPr>
              <a:t>Espace Public Numérique</a:t>
            </a:r>
            <a:endParaRPr lang="fr-FR" sz="1400" b="1" dirty="0">
              <a:latin typeface="Montserrat" panose="00000500000000000000" pitchFamily="50" charset="0"/>
            </a:endParaRPr>
          </a:p>
        </p:txBody>
      </p:sp>
      <p:sp>
        <p:nvSpPr>
          <p:cNvPr id="20" name="ZoneTexte 19"/>
          <p:cNvSpPr txBox="1"/>
          <p:nvPr/>
        </p:nvSpPr>
        <p:spPr>
          <a:xfrm>
            <a:off x="5810487" y="3712701"/>
            <a:ext cx="3134076" cy="1169551"/>
          </a:xfrm>
          <a:prstGeom prst="rect">
            <a:avLst/>
          </a:prstGeom>
          <a:noFill/>
        </p:spPr>
        <p:txBody>
          <a:bodyPr wrap="square" rtlCol="0">
            <a:spAutoFit/>
          </a:bodyPr>
          <a:lstStyle/>
          <a:p>
            <a:r>
              <a:rPr lang="fr-FR" sz="1400" b="1" dirty="0" err="1" smtClean="0">
                <a:latin typeface="Montserrat" panose="00000500000000000000" pitchFamily="50" charset="0"/>
              </a:rPr>
              <a:t>Coworking</a:t>
            </a:r>
            <a:endParaRPr lang="fr-FR" sz="1400" b="1" dirty="0" smtClean="0">
              <a:latin typeface="Montserrat" panose="00000500000000000000" pitchFamily="50" charset="0"/>
            </a:endParaRPr>
          </a:p>
          <a:p>
            <a:r>
              <a:rPr lang="fr-FR" sz="1400" i="1" dirty="0" smtClean="0">
                <a:solidFill>
                  <a:schemeClr val="accent5"/>
                </a:solidFill>
                <a:latin typeface="Montserrat" panose="00000500000000000000" pitchFamily="50" charset="0"/>
              </a:rPr>
              <a:t>Mutualiser</a:t>
            </a:r>
          </a:p>
          <a:p>
            <a:r>
              <a:rPr lang="fr-FR" sz="1400" i="1" dirty="0" smtClean="0">
                <a:solidFill>
                  <a:schemeClr val="accent5"/>
                </a:solidFill>
                <a:latin typeface="Montserrat" panose="00000500000000000000" pitchFamily="50" charset="0"/>
              </a:rPr>
              <a:t>Partager</a:t>
            </a:r>
          </a:p>
          <a:p>
            <a:r>
              <a:rPr lang="fr-FR" sz="1400" i="1" dirty="0" smtClean="0">
                <a:solidFill>
                  <a:schemeClr val="accent5"/>
                </a:solidFill>
                <a:latin typeface="Montserrat" panose="00000500000000000000" pitchFamily="50" charset="0"/>
              </a:rPr>
              <a:t>Dynamiser</a:t>
            </a:r>
          </a:p>
          <a:p>
            <a:endParaRPr lang="fr-FR" sz="1400" b="1" dirty="0">
              <a:latin typeface="Montserrat" panose="00000500000000000000" pitchFamily="50" charset="0"/>
            </a:endParaRPr>
          </a:p>
        </p:txBody>
      </p:sp>
      <p:sp>
        <p:nvSpPr>
          <p:cNvPr id="22" name="ZoneTexte 21"/>
          <p:cNvSpPr txBox="1"/>
          <p:nvPr/>
        </p:nvSpPr>
        <p:spPr>
          <a:xfrm>
            <a:off x="8903228" y="3600327"/>
            <a:ext cx="3134076" cy="523220"/>
          </a:xfrm>
          <a:prstGeom prst="rect">
            <a:avLst/>
          </a:prstGeom>
          <a:noFill/>
        </p:spPr>
        <p:txBody>
          <a:bodyPr wrap="square" rtlCol="0">
            <a:spAutoFit/>
          </a:bodyPr>
          <a:lstStyle/>
          <a:p>
            <a:r>
              <a:rPr lang="fr-FR" sz="1400" b="1" dirty="0" err="1" smtClean="0">
                <a:latin typeface="Montserrat" panose="00000500000000000000" pitchFamily="50" charset="0"/>
              </a:rPr>
              <a:t>Livinglab</a:t>
            </a:r>
            <a:endParaRPr lang="fr-FR" sz="1400" b="1" dirty="0" smtClean="0">
              <a:latin typeface="Montserrat" panose="00000500000000000000" pitchFamily="50" charset="0"/>
            </a:endParaRPr>
          </a:p>
          <a:p>
            <a:r>
              <a:rPr lang="fr-FR" sz="1400" i="1" dirty="0" smtClean="0">
                <a:latin typeface="Montserrat" panose="00000500000000000000" pitchFamily="50" charset="0"/>
              </a:rPr>
              <a:t>Evaluer par l’usage</a:t>
            </a:r>
            <a:endParaRPr lang="fr-FR" sz="1400" b="1" dirty="0">
              <a:latin typeface="Montserrat" panose="00000500000000000000" pitchFamily="50" charset="0"/>
            </a:endParaRPr>
          </a:p>
        </p:txBody>
      </p:sp>
      <p:sp>
        <p:nvSpPr>
          <p:cNvPr id="23" name="ZoneTexte 22"/>
          <p:cNvSpPr txBox="1"/>
          <p:nvPr/>
        </p:nvSpPr>
        <p:spPr>
          <a:xfrm>
            <a:off x="7550317" y="3123273"/>
            <a:ext cx="1182495" cy="738664"/>
          </a:xfrm>
          <a:prstGeom prst="rect">
            <a:avLst/>
          </a:prstGeom>
          <a:noFill/>
        </p:spPr>
        <p:txBody>
          <a:bodyPr wrap="square" rtlCol="0">
            <a:spAutoFit/>
          </a:bodyPr>
          <a:lstStyle/>
          <a:p>
            <a:r>
              <a:rPr lang="fr-FR" sz="1400" b="1" dirty="0" err="1" smtClean="0">
                <a:latin typeface="Montserrat" panose="00000500000000000000" pitchFamily="50" charset="0"/>
              </a:rPr>
              <a:t>Fablab</a:t>
            </a:r>
            <a:r>
              <a:rPr lang="fr-FR" sz="1400" b="1" dirty="0" smtClean="0">
                <a:latin typeface="Montserrat" panose="00000500000000000000" pitchFamily="50" charset="0"/>
              </a:rPr>
              <a:t> « de quartier »</a:t>
            </a:r>
          </a:p>
        </p:txBody>
      </p:sp>
      <p:sp>
        <p:nvSpPr>
          <p:cNvPr id="24" name="ZoneTexte 23"/>
          <p:cNvSpPr txBox="1"/>
          <p:nvPr/>
        </p:nvSpPr>
        <p:spPr>
          <a:xfrm>
            <a:off x="7551613" y="1545616"/>
            <a:ext cx="1182495" cy="307777"/>
          </a:xfrm>
          <a:prstGeom prst="rect">
            <a:avLst/>
          </a:prstGeom>
          <a:noFill/>
        </p:spPr>
        <p:txBody>
          <a:bodyPr wrap="square" rtlCol="0">
            <a:spAutoFit/>
          </a:bodyPr>
          <a:lstStyle/>
          <a:p>
            <a:r>
              <a:rPr lang="fr-FR" sz="1400" b="1" dirty="0" err="1" smtClean="0">
                <a:latin typeface="Montserrat" panose="00000500000000000000" pitchFamily="50" charset="0"/>
              </a:rPr>
              <a:t>Civiclab</a:t>
            </a:r>
            <a:endParaRPr lang="fr-FR" sz="1400" b="1" dirty="0" smtClean="0">
              <a:latin typeface="Montserrat" panose="00000500000000000000" pitchFamily="50" charset="0"/>
            </a:endParaRPr>
          </a:p>
        </p:txBody>
      </p:sp>
      <p:sp>
        <p:nvSpPr>
          <p:cNvPr id="26" name="Rectangle 25"/>
          <p:cNvSpPr/>
          <p:nvPr/>
        </p:nvSpPr>
        <p:spPr>
          <a:xfrm>
            <a:off x="7239791" y="2160156"/>
            <a:ext cx="1634229" cy="738664"/>
          </a:xfrm>
          <a:prstGeom prst="rect">
            <a:avLst/>
          </a:prstGeom>
        </p:spPr>
        <p:txBody>
          <a:bodyPr wrap="square">
            <a:spAutoFit/>
          </a:bodyPr>
          <a:lstStyle/>
          <a:p>
            <a:pPr lvl="0"/>
            <a:r>
              <a:rPr lang="fr-FR" sz="1400" i="1" dirty="0" smtClean="0">
                <a:solidFill>
                  <a:schemeClr val="accent2"/>
                </a:solidFill>
                <a:latin typeface="Montserrat" panose="00000500000000000000" pitchFamily="50" charset="0"/>
              </a:rPr>
              <a:t>Prototyper</a:t>
            </a:r>
          </a:p>
          <a:p>
            <a:pPr lvl="0"/>
            <a:r>
              <a:rPr lang="fr-FR" sz="1400" i="1" dirty="0" smtClean="0">
                <a:solidFill>
                  <a:schemeClr val="accent2"/>
                </a:solidFill>
                <a:latin typeface="Montserrat" panose="00000500000000000000" pitchFamily="50" charset="0"/>
              </a:rPr>
              <a:t>Matérialiser</a:t>
            </a:r>
          </a:p>
          <a:p>
            <a:pPr lvl="0"/>
            <a:r>
              <a:rPr lang="fr-FR" sz="1400" i="1" dirty="0" smtClean="0">
                <a:solidFill>
                  <a:schemeClr val="accent2"/>
                </a:solidFill>
                <a:latin typeface="Montserrat" panose="00000500000000000000" pitchFamily="50" charset="0"/>
              </a:rPr>
              <a:t>Apprendre</a:t>
            </a:r>
            <a:endParaRPr lang="fr-FR" sz="1400" i="1" dirty="0">
              <a:solidFill>
                <a:schemeClr val="accent2"/>
              </a:solidFill>
              <a:latin typeface="Montserrat" panose="00000500000000000000" pitchFamily="50" charset="0"/>
            </a:endParaRPr>
          </a:p>
        </p:txBody>
      </p:sp>
      <p:sp>
        <p:nvSpPr>
          <p:cNvPr id="27" name="Rectangle 26"/>
          <p:cNvSpPr/>
          <p:nvPr/>
        </p:nvSpPr>
        <p:spPr>
          <a:xfrm>
            <a:off x="2558444" y="4741733"/>
            <a:ext cx="6096000" cy="738664"/>
          </a:xfrm>
          <a:prstGeom prst="rect">
            <a:avLst/>
          </a:prstGeom>
        </p:spPr>
        <p:txBody>
          <a:bodyPr>
            <a:spAutoFit/>
          </a:bodyPr>
          <a:lstStyle/>
          <a:p>
            <a:pPr lvl="1"/>
            <a:r>
              <a:rPr lang="fr-FR" sz="1400" i="1" dirty="0" smtClean="0">
                <a:solidFill>
                  <a:schemeClr val="accent3"/>
                </a:solidFill>
                <a:latin typeface="Montserrat" panose="00000500000000000000" pitchFamily="50" charset="0"/>
              </a:rPr>
              <a:t>Partager l’information</a:t>
            </a:r>
          </a:p>
          <a:p>
            <a:pPr lvl="1"/>
            <a:r>
              <a:rPr lang="fr-FR" sz="1400" i="1" dirty="0" smtClean="0">
                <a:solidFill>
                  <a:schemeClr val="accent3"/>
                </a:solidFill>
                <a:latin typeface="Montserrat" panose="00000500000000000000" pitchFamily="50" charset="0"/>
              </a:rPr>
              <a:t>Diffuser</a:t>
            </a:r>
          </a:p>
          <a:p>
            <a:pPr lvl="1"/>
            <a:r>
              <a:rPr lang="fr-FR" sz="1400" i="1" dirty="0" smtClean="0">
                <a:solidFill>
                  <a:schemeClr val="accent3"/>
                </a:solidFill>
                <a:latin typeface="Montserrat" panose="00000500000000000000" pitchFamily="50" charset="0"/>
              </a:rPr>
              <a:t>Appréhender la complexité</a:t>
            </a:r>
          </a:p>
        </p:txBody>
      </p:sp>
      <p:sp>
        <p:nvSpPr>
          <p:cNvPr id="28" name="ZoneTexte 27"/>
          <p:cNvSpPr txBox="1"/>
          <p:nvPr/>
        </p:nvSpPr>
        <p:spPr>
          <a:xfrm>
            <a:off x="6555825" y="5048196"/>
            <a:ext cx="3134076" cy="307777"/>
          </a:xfrm>
          <a:prstGeom prst="rect">
            <a:avLst/>
          </a:prstGeom>
          <a:noFill/>
        </p:spPr>
        <p:txBody>
          <a:bodyPr wrap="square" rtlCol="0">
            <a:spAutoFit/>
          </a:bodyPr>
          <a:lstStyle/>
          <a:p>
            <a:r>
              <a:rPr lang="fr-FR" sz="1400" b="1" dirty="0" err="1" smtClean="0">
                <a:latin typeface="Montserrat" panose="00000500000000000000" pitchFamily="50" charset="0"/>
              </a:rPr>
              <a:t>Museumlab</a:t>
            </a:r>
            <a:endParaRPr lang="fr-FR" sz="1400" b="1" dirty="0">
              <a:latin typeface="Montserrat" panose="00000500000000000000" pitchFamily="50" charset="0"/>
            </a:endParaRPr>
          </a:p>
        </p:txBody>
      </p:sp>
      <p:sp>
        <p:nvSpPr>
          <p:cNvPr id="29" name="ZoneTexte 28"/>
          <p:cNvSpPr txBox="1"/>
          <p:nvPr/>
        </p:nvSpPr>
        <p:spPr>
          <a:xfrm>
            <a:off x="7806635" y="4350984"/>
            <a:ext cx="1293804" cy="307777"/>
          </a:xfrm>
          <a:prstGeom prst="rect">
            <a:avLst/>
          </a:prstGeom>
          <a:noFill/>
        </p:spPr>
        <p:txBody>
          <a:bodyPr wrap="square" rtlCol="0">
            <a:spAutoFit/>
          </a:bodyPr>
          <a:lstStyle/>
          <a:p>
            <a:r>
              <a:rPr lang="fr-FR" sz="1400" b="1" dirty="0" err="1" smtClean="0">
                <a:latin typeface="Montserrat" panose="00000500000000000000" pitchFamily="50" charset="0"/>
              </a:rPr>
              <a:t>Workcafé</a:t>
            </a:r>
            <a:endParaRPr lang="fr-FR" sz="1400" b="1" dirty="0">
              <a:latin typeface="Montserrat" panose="00000500000000000000" pitchFamily="50" charset="0"/>
            </a:endParaRPr>
          </a:p>
        </p:txBody>
      </p:sp>
      <p:sp>
        <p:nvSpPr>
          <p:cNvPr id="30" name="ZoneTexte 29"/>
          <p:cNvSpPr txBox="1"/>
          <p:nvPr/>
        </p:nvSpPr>
        <p:spPr>
          <a:xfrm>
            <a:off x="9286404" y="5507173"/>
            <a:ext cx="1293804" cy="523220"/>
          </a:xfrm>
          <a:prstGeom prst="rect">
            <a:avLst/>
          </a:prstGeom>
          <a:noFill/>
        </p:spPr>
        <p:txBody>
          <a:bodyPr wrap="square" rtlCol="0">
            <a:spAutoFit/>
          </a:bodyPr>
          <a:lstStyle/>
          <a:p>
            <a:r>
              <a:rPr lang="fr-FR" sz="1400" b="1" dirty="0" err="1" smtClean="0">
                <a:latin typeface="Montserrat" panose="00000500000000000000" pitchFamily="50" charset="0"/>
              </a:rPr>
              <a:t>Fablab</a:t>
            </a:r>
            <a:r>
              <a:rPr lang="fr-FR" sz="1400" b="1" dirty="0" smtClean="0">
                <a:latin typeface="Montserrat" panose="00000500000000000000" pitchFamily="50" charset="0"/>
              </a:rPr>
              <a:t> intégré</a:t>
            </a:r>
            <a:endParaRPr lang="fr-FR" sz="1400" b="1" dirty="0">
              <a:latin typeface="Montserrat" panose="00000500000000000000" pitchFamily="50" charset="0"/>
            </a:endParaRPr>
          </a:p>
        </p:txBody>
      </p:sp>
      <p:sp>
        <p:nvSpPr>
          <p:cNvPr id="31" name="Rectangle 30"/>
          <p:cNvSpPr/>
          <p:nvPr/>
        </p:nvSpPr>
        <p:spPr>
          <a:xfrm>
            <a:off x="7831363" y="4707638"/>
            <a:ext cx="2755599" cy="738664"/>
          </a:xfrm>
          <a:prstGeom prst="rect">
            <a:avLst/>
          </a:prstGeom>
        </p:spPr>
        <p:txBody>
          <a:bodyPr wrap="square">
            <a:spAutoFit/>
          </a:bodyPr>
          <a:lstStyle/>
          <a:p>
            <a:pPr lvl="1"/>
            <a:r>
              <a:rPr lang="fr-FR" sz="1400" i="1" dirty="0" smtClean="0">
                <a:solidFill>
                  <a:schemeClr val="accent4">
                    <a:lumMod val="75000"/>
                  </a:schemeClr>
                </a:solidFill>
                <a:latin typeface="Montserrat" panose="00000500000000000000" pitchFamily="50" charset="0"/>
              </a:rPr>
              <a:t>Innovation ouverte</a:t>
            </a:r>
          </a:p>
          <a:p>
            <a:pPr lvl="1"/>
            <a:r>
              <a:rPr lang="fr-FR" sz="1400" i="1" dirty="0" err="1" smtClean="0">
                <a:solidFill>
                  <a:schemeClr val="accent4">
                    <a:lumMod val="75000"/>
                  </a:schemeClr>
                </a:solidFill>
                <a:latin typeface="Montserrat" panose="00000500000000000000" pitchFamily="50" charset="0"/>
              </a:rPr>
              <a:t>Intrapreneuriat</a:t>
            </a:r>
            <a:endParaRPr lang="fr-FR" sz="1400" i="1" dirty="0" smtClean="0">
              <a:solidFill>
                <a:schemeClr val="accent4">
                  <a:lumMod val="75000"/>
                </a:schemeClr>
              </a:solidFill>
              <a:latin typeface="Montserrat" panose="00000500000000000000" pitchFamily="50" charset="0"/>
            </a:endParaRPr>
          </a:p>
          <a:p>
            <a:pPr lvl="1"/>
            <a:r>
              <a:rPr lang="fr-FR" sz="1400" i="1" dirty="0" smtClean="0">
                <a:solidFill>
                  <a:schemeClr val="accent4">
                    <a:lumMod val="75000"/>
                  </a:schemeClr>
                </a:solidFill>
                <a:latin typeface="Montserrat" panose="00000500000000000000" pitchFamily="50" charset="0"/>
              </a:rPr>
              <a:t>Image de marque</a:t>
            </a:r>
          </a:p>
        </p:txBody>
      </p:sp>
      <p:sp>
        <p:nvSpPr>
          <p:cNvPr id="32" name="ZoneTexte 31"/>
          <p:cNvSpPr txBox="1"/>
          <p:nvPr/>
        </p:nvSpPr>
        <p:spPr>
          <a:xfrm>
            <a:off x="2792666" y="3594660"/>
            <a:ext cx="3134076" cy="307777"/>
          </a:xfrm>
          <a:prstGeom prst="rect">
            <a:avLst/>
          </a:prstGeom>
          <a:noFill/>
        </p:spPr>
        <p:txBody>
          <a:bodyPr wrap="square" rtlCol="0">
            <a:spAutoFit/>
          </a:bodyPr>
          <a:lstStyle/>
          <a:p>
            <a:r>
              <a:rPr lang="fr-FR" sz="1400" b="1" dirty="0" err="1" smtClean="0">
                <a:latin typeface="Montserrat" panose="00000500000000000000" pitchFamily="50" charset="0"/>
              </a:rPr>
              <a:t>Hackerspace</a:t>
            </a:r>
            <a:endParaRPr lang="fr-FR" sz="1400" b="1" dirty="0">
              <a:latin typeface="Montserrat" panose="00000500000000000000" pitchFamily="50" charset="0"/>
            </a:endParaRPr>
          </a:p>
        </p:txBody>
      </p:sp>
      <p:sp>
        <p:nvSpPr>
          <p:cNvPr id="33" name="ZoneTexte 32"/>
          <p:cNvSpPr txBox="1"/>
          <p:nvPr/>
        </p:nvSpPr>
        <p:spPr>
          <a:xfrm>
            <a:off x="3281767" y="1824147"/>
            <a:ext cx="1244743" cy="534654"/>
          </a:xfrm>
          <a:prstGeom prst="rect">
            <a:avLst/>
          </a:prstGeom>
          <a:noFill/>
        </p:spPr>
        <p:txBody>
          <a:bodyPr wrap="square" rtlCol="0">
            <a:spAutoFit/>
          </a:bodyPr>
          <a:lstStyle/>
          <a:p>
            <a:r>
              <a:rPr lang="fr-FR" sz="1400" b="1" dirty="0" smtClean="0">
                <a:latin typeface="Montserrat" panose="00000500000000000000" pitchFamily="50" charset="0"/>
              </a:rPr>
              <a:t>Friche culturelle</a:t>
            </a:r>
            <a:endParaRPr lang="fr-FR" sz="1400" b="1" dirty="0">
              <a:latin typeface="Montserrat" panose="00000500000000000000" pitchFamily="50" charset="0"/>
            </a:endParaRPr>
          </a:p>
        </p:txBody>
      </p:sp>
      <p:sp>
        <p:nvSpPr>
          <p:cNvPr id="36" name="ZoneTexte 35"/>
          <p:cNvSpPr txBox="1"/>
          <p:nvPr/>
        </p:nvSpPr>
        <p:spPr>
          <a:xfrm>
            <a:off x="4779547" y="1621697"/>
            <a:ext cx="1249978" cy="738664"/>
          </a:xfrm>
          <a:prstGeom prst="rect">
            <a:avLst/>
          </a:prstGeom>
          <a:noFill/>
        </p:spPr>
        <p:txBody>
          <a:bodyPr wrap="square" rtlCol="0">
            <a:spAutoFit/>
          </a:bodyPr>
          <a:lstStyle/>
          <a:p>
            <a:r>
              <a:rPr lang="fr-FR" sz="1400" i="1" dirty="0" smtClean="0">
                <a:solidFill>
                  <a:schemeClr val="accent6"/>
                </a:solidFill>
                <a:latin typeface="Montserrat" panose="00000500000000000000" pitchFamily="50" charset="0"/>
              </a:rPr>
              <a:t>Autonomie</a:t>
            </a:r>
          </a:p>
          <a:p>
            <a:r>
              <a:rPr lang="fr-FR" sz="1400" i="1" dirty="0" smtClean="0">
                <a:solidFill>
                  <a:schemeClr val="accent6"/>
                </a:solidFill>
                <a:latin typeface="Montserrat" panose="00000500000000000000" pitchFamily="50" charset="0"/>
              </a:rPr>
              <a:t>Faire avec le Vivant</a:t>
            </a:r>
            <a:endParaRPr lang="fr-FR" sz="1400" i="1" dirty="0">
              <a:solidFill>
                <a:schemeClr val="accent6"/>
              </a:solidFill>
              <a:latin typeface="Montserrat" panose="00000500000000000000" pitchFamily="50" charset="0"/>
            </a:endParaRPr>
          </a:p>
        </p:txBody>
      </p:sp>
      <p:sp>
        <p:nvSpPr>
          <p:cNvPr id="39" name="Ellipse 38"/>
          <p:cNvSpPr/>
          <p:nvPr/>
        </p:nvSpPr>
        <p:spPr>
          <a:xfrm rot="532590">
            <a:off x="5226601" y="3449765"/>
            <a:ext cx="2131900" cy="1414762"/>
          </a:xfrm>
          <a:prstGeom prst="ellipse">
            <a:avLst/>
          </a:prstGeom>
          <a:noFill/>
          <a:ln w="76200">
            <a:solidFill>
              <a:schemeClr val="accent5">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solidFill>
            </a:endParaRPr>
          </a:p>
        </p:txBody>
      </p:sp>
    </p:spTree>
    <p:extLst>
      <p:ext uri="{BB962C8B-B14F-4D97-AF65-F5344CB8AC3E}">
        <p14:creationId xmlns:p14="http://schemas.microsoft.com/office/powerpoint/2010/main" val="84866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21" grpId="0"/>
      <p:bldP spid="38" grpId="0" animBg="1"/>
      <p:bldP spid="35" grpId="0" animBg="1"/>
      <p:bldP spid="37" grpId="0" animBg="1"/>
      <p:bldP spid="40" grpId="0" animBg="1"/>
      <p:bldP spid="14" grpId="0"/>
      <p:bldP spid="15" grpId="0"/>
      <p:bldP spid="16" grpId="0"/>
      <p:bldP spid="17" grpId="0"/>
      <p:bldP spid="18" grpId="0"/>
      <p:bldP spid="19" grpId="0"/>
      <p:bldP spid="20" grpId="0"/>
      <p:bldP spid="22" grpId="0"/>
      <p:bldP spid="23" grpId="0"/>
      <p:bldP spid="24" grpId="0"/>
      <p:bldP spid="26" grpId="0"/>
      <p:bldP spid="27" grpId="0"/>
      <p:bldP spid="28" grpId="0"/>
      <p:bldP spid="29" grpId="0"/>
      <p:bldP spid="30" grpId="0"/>
      <p:bldP spid="31" grpId="0"/>
      <p:bldP spid="32" grpId="0"/>
      <p:bldP spid="33" grpId="0"/>
      <p:bldP spid="36" grpId="0"/>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9465" y="548640"/>
            <a:ext cx="7213071" cy="5760720"/>
          </a:xfrm>
          <a:prstGeom prst="rect">
            <a:avLst/>
          </a:prstGeom>
        </p:spPr>
      </p:pic>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340" y="1194058"/>
            <a:ext cx="734946" cy="971627"/>
          </a:xfrm>
          <a:prstGeom prst="rect">
            <a:avLst/>
          </a:prstGeom>
        </p:spPr>
      </p:pic>
      <p:pic>
        <p:nvPicPr>
          <p:cNvPr id="5" name="Imag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0413" y="548640"/>
            <a:ext cx="979745" cy="926415"/>
          </a:xfrm>
          <a:prstGeom prst="rect">
            <a:avLst/>
          </a:prstGeom>
        </p:spPr>
      </p:pic>
    </p:spTree>
    <p:extLst>
      <p:ext uri="{BB962C8B-B14F-4D97-AF65-F5344CB8AC3E}">
        <p14:creationId xmlns:p14="http://schemas.microsoft.com/office/powerpoint/2010/main" val="149273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2038299" y="2251913"/>
            <a:ext cx="8115402" cy="1752599"/>
          </a:xfrm>
        </p:spPr>
        <p:txBody>
          <a:bodyPr anchor="ctr"/>
          <a:lstStyle/>
          <a:p>
            <a:pPr algn="ctr"/>
            <a:r>
              <a:rPr lang="fr-FR" sz="6600" dirty="0" smtClean="0">
                <a:latin typeface="Poppins ExtraBold" panose="00000900000000000000" pitchFamily="2" charset="0"/>
                <a:cs typeface="Poppins ExtraBold" panose="00000900000000000000" pitchFamily="2" charset="0"/>
              </a:rPr>
              <a:t>LA COMMUNAUTE</a:t>
            </a:r>
            <a:endParaRPr lang="fr-FR" sz="6600" dirty="0">
              <a:latin typeface="Poppins ExtraBold" panose="00000900000000000000" pitchFamily="2" charset="0"/>
              <a:cs typeface="Poppins ExtraBold" panose="00000900000000000000" pitchFamily="2" charset="0"/>
            </a:endParaRPr>
          </a:p>
        </p:txBody>
      </p:sp>
      <p:pic>
        <p:nvPicPr>
          <p:cNvPr id="15" name="Imag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1639" y="2690043"/>
            <a:ext cx="539497" cy="713233"/>
          </a:xfrm>
          <a:prstGeom prst="rect">
            <a:avLst/>
          </a:prstGeom>
        </p:spPr>
      </p:pic>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5917" y="2635542"/>
            <a:ext cx="646177" cy="704089"/>
          </a:xfrm>
          <a:prstGeom prst="rect">
            <a:avLst/>
          </a:prstGeom>
        </p:spPr>
      </p:pic>
    </p:spTree>
    <p:extLst>
      <p:ext uri="{BB962C8B-B14F-4D97-AF65-F5344CB8AC3E}">
        <p14:creationId xmlns:p14="http://schemas.microsoft.com/office/powerpoint/2010/main" val="701293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3664017" y="471237"/>
            <a:ext cx="4863966" cy="1752599"/>
          </a:xfrm>
        </p:spPr>
        <p:txBody>
          <a:bodyPr anchor="ctr"/>
          <a:lstStyle/>
          <a:p>
            <a:pPr algn="ctr"/>
            <a:r>
              <a:rPr lang="fr-FR" sz="6600" dirty="0" smtClean="0">
                <a:latin typeface="Poppins ExtraBold" panose="00000900000000000000" pitchFamily="2" charset="0"/>
                <a:cs typeface="Poppins ExtraBold" panose="00000900000000000000" pitchFamily="2" charset="0"/>
              </a:rPr>
              <a:t>LE</a:t>
            </a:r>
            <a:r>
              <a:rPr lang="fr-FR" sz="6600" dirty="0" smtClean="0"/>
              <a:t> </a:t>
            </a:r>
            <a:r>
              <a:rPr lang="fr-FR" sz="6600" dirty="0" smtClean="0">
                <a:latin typeface="Poppins ExtraBold" panose="00000900000000000000" pitchFamily="2" charset="0"/>
                <a:cs typeface="Poppins ExtraBold" panose="00000900000000000000" pitchFamily="2" charset="0"/>
              </a:rPr>
              <a:t>TRAVAIL</a:t>
            </a:r>
            <a:endParaRPr lang="fr-FR" sz="6600" dirty="0">
              <a:latin typeface="Poppins ExtraBold" panose="00000900000000000000" pitchFamily="2" charset="0"/>
              <a:cs typeface="Poppins ExtraBold" panose="00000900000000000000" pitchFamily="2" charset="0"/>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3936" y="1152463"/>
            <a:ext cx="640081" cy="390145"/>
          </a:xfrm>
          <a:prstGeom prst="rect">
            <a:avLst/>
          </a:prstGeom>
        </p:spPr>
      </p:pic>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8527983" y="1152462"/>
            <a:ext cx="640081" cy="390145"/>
          </a:xfrm>
          <a:prstGeom prst="rect">
            <a:avLst/>
          </a:prstGeom>
        </p:spPr>
      </p:pic>
      <p:sp>
        <p:nvSpPr>
          <p:cNvPr id="5" name="Sous-titre 1"/>
          <p:cNvSpPr txBox="1">
            <a:spLocks/>
          </p:cNvSpPr>
          <p:nvPr/>
        </p:nvSpPr>
        <p:spPr>
          <a:xfrm>
            <a:off x="2586170" y="2277790"/>
            <a:ext cx="7491482" cy="1752599"/>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Poppins SemiBold" panose="00000700000000000000" pitchFamily="2" charset="0"/>
                <a:ea typeface="+mn-ea"/>
                <a:cs typeface="Poppins SemiBold" panose="00000700000000000000"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fr-FR" sz="2800" dirty="0" smtClean="0">
                <a:latin typeface="Poppins Medium" panose="00000600000000000000" pitchFamily="2" charset="0"/>
                <a:cs typeface="Poppins Medium" panose="00000600000000000000" pitchFamily="2" charset="0"/>
              </a:rPr>
              <a:t>Indépendant</a:t>
            </a:r>
          </a:p>
          <a:p>
            <a:pPr algn="ctr"/>
            <a:r>
              <a:rPr lang="fr-FR" sz="2800" dirty="0" smtClean="0">
                <a:latin typeface="Poppins Medium" panose="00000600000000000000" pitchFamily="2" charset="0"/>
                <a:cs typeface="Poppins Medium" panose="00000600000000000000" pitchFamily="2" charset="0"/>
              </a:rPr>
              <a:t>Entrepreneur-salarié</a:t>
            </a:r>
          </a:p>
          <a:p>
            <a:pPr algn="ctr"/>
            <a:r>
              <a:rPr lang="fr-FR" sz="2800" dirty="0" smtClean="0">
                <a:latin typeface="Poppins Medium" panose="00000600000000000000" pitchFamily="2" charset="0"/>
                <a:cs typeface="Poppins Medium" panose="00000600000000000000" pitchFamily="2" charset="0"/>
              </a:rPr>
              <a:t>Coopératives d’activités et d’emploi</a:t>
            </a:r>
          </a:p>
        </p:txBody>
      </p:sp>
      <p:sp>
        <p:nvSpPr>
          <p:cNvPr id="6" name="Sous-titre 1"/>
          <p:cNvSpPr txBox="1">
            <a:spLocks/>
          </p:cNvSpPr>
          <p:nvPr/>
        </p:nvSpPr>
        <p:spPr>
          <a:xfrm rot="21208197">
            <a:off x="6011869" y="4677051"/>
            <a:ext cx="5672307" cy="1752599"/>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Poppins SemiBold" panose="00000700000000000000" pitchFamily="2" charset="0"/>
                <a:ea typeface="+mn-ea"/>
                <a:cs typeface="Poppins SemiBold" panose="00000700000000000000"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fr-FR" sz="3200" i="1" dirty="0" smtClean="0">
                <a:latin typeface="Playfair Display" panose="00000500000000000000" pitchFamily="2" charset="0"/>
                <a:cs typeface="Poppins" panose="00000500000000000000" pitchFamily="2" charset="0"/>
              </a:rPr>
              <a:t>Des fonctionnements </a:t>
            </a:r>
            <a:r>
              <a:rPr lang="fr-FR" sz="3600" dirty="0" smtClean="0">
                <a:latin typeface="Poppins ExtraBold" panose="00000900000000000000" pitchFamily="2" charset="0"/>
                <a:cs typeface="Poppins ExtraBold" panose="00000900000000000000" pitchFamily="2" charset="0"/>
              </a:rPr>
              <a:t>contributifs</a:t>
            </a:r>
          </a:p>
        </p:txBody>
      </p:sp>
      <p:sp>
        <p:nvSpPr>
          <p:cNvPr id="7" name="Sous-titre 1"/>
          <p:cNvSpPr txBox="1">
            <a:spLocks/>
          </p:cNvSpPr>
          <p:nvPr/>
        </p:nvSpPr>
        <p:spPr>
          <a:xfrm rot="437652">
            <a:off x="1241191" y="4511429"/>
            <a:ext cx="4845652" cy="1752599"/>
          </a:xfrm>
          <a:prstGeom prst="rect">
            <a:avLst/>
          </a:prstGeom>
        </p:spPr>
        <p:txBody>
          <a:bodyPr anchor="ctr"/>
          <a:lstStyle>
            <a:lvl1pPr marL="0" indent="0" algn="r" defTabSz="914400" rtl="0" eaLnBrk="1" latinLnBrk="0" hangingPunct="1">
              <a:lnSpc>
                <a:spcPct val="90000"/>
              </a:lnSpc>
              <a:spcBef>
                <a:spcPts val="1000"/>
              </a:spcBef>
              <a:buFont typeface="Arial" panose="020B0604020202020204" pitchFamily="34" charset="0"/>
              <a:buNone/>
              <a:defRPr sz="2400" kern="1200">
                <a:solidFill>
                  <a:schemeClr val="tx1"/>
                </a:solidFill>
                <a:latin typeface="Poppins SemiBold" panose="00000700000000000000" pitchFamily="2" charset="0"/>
                <a:ea typeface="+mn-ea"/>
                <a:cs typeface="Poppins SemiBold" panose="00000700000000000000" pitchFamily="2"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fr-FR" sz="3200" i="1" dirty="0" smtClean="0">
                <a:latin typeface="Playfair Display" panose="00000500000000000000" pitchFamily="2" charset="0"/>
                <a:cs typeface="Poppins" panose="00000500000000000000" pitchFamily="2" charset="0"/>
              </a:rPr>
              <a:t>Des formes </a:t>
            </a:r>
          </a:p>
          <a:p>
            <a:pPr algn="ctr"/>
            <a:r>
              <a:rPr lang="fr-FR" sz="3600" dirty="0" smtClean="0">
                <a:latin typeface="Poppins ExtraBold" panose="00000900000000000000" pitchFamily="2" charset="0"/>
                <a:cs typeface="Poppins ExtraBold" panose="00000900000000000000" pitchFamily="2" charset="0"/>
              </a:rPr>
              <a:t>agiles </a:t>
            </a:r>
            <a:r>
              <a:rPr lang="fr-FR" sz="3600" dirty="0">
                <a:latin typeface="Poppins ExtraBold" panose="00000900000000000000" pitchFamily="2" charset="0"/>
                <a:cs typeface="Poppins ExtraBold" panose="00000900000000000000" pitchFamily="2" charset="0"/>
              </a:rPr>
              <a:t>et réactives </a:t>
            </a:r>
            <a:endParaRPr lang="fr-FR" sz="3600" dirty="0" smtClean="0">
              <a:latin typeface="Poppins ExtraBold" panose="00000900000000000000" pitchFamily="2" charset="0"/>
              <a:cs typeface="Poppins ExtraBold" panose="00000900000000000000" pitchFamily="2" charset="0"/>
            </a:endParaRPr>
          </a:p>
          <a:p>
            <a:pPr algn="ctr"/>
            <a:r>
              <a:rPr lang="fr-FR" sz="3200" i="1" dirty="0" smtClean="0">
                <a:latin typeface="Playfair Display" panose="00000500000000000000" pitchFamily="2" charset="0"/>
                <a:cs typeface="Poppins" panose="00000500000000000000" pitchFamily="2" charset="0"/>
              </a:rPr>
              <a:t>de projets</a:t>
            </a:r>
            <a:endParaRPr lang="fr-FR" sz="3200" i="1" dirty="0">
              <a:latin typeface="Playfair Display" panose="00000500000000000000" pitchFamily="2" charset="0"/>
              <a:cs typeface="Poppins" panose="00000500000000000000" pitchFamily="2" charset="0"/>
            </a:endParaRP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2815" y="4028952"/>
            <a:ext cx="771146" cy="1261875"/>
          </a:xfrm>
          <a:prstGeom prst="rect">
            <a:avLst/>
          </a:prstGeom>
        </p:spPr>
      </p:pic>
      <p:pic>
        <p:nvPicPr>
          <p:cNvPr id="9" name="Imag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12095" y="4457695"/>
            <a:ext cx="694945" cy="588265"/>
          </a:xfrm>
          <a:prstGeom prst="rect">
            <a:avLst/>
          </a:prstGeom>
        </p:spPr>
      </p:pic>
      <p:pic>
        <p:nvPicPr>
          <p:cNvPr id="10" name="Imag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73410" y="3626615"/>
            <a:ext cx="277369" cy="804674"/>
          </a:xfrm>
          <a:prstGeom prst="rect">
            <a:avLst/>
          </a:prstGeom>
        </p:spPr>
      </p:pic>
      <p:pic>
        <p:nvPicPr>
          <p:cNvPr id="11" name="Imag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070668">
            <a:off x="10299368" y="4409595"/>
            <a:ext cx="172551" cy="500587"/>
          </a:xfrm>
          <a:prstGeom prst="rect">
            <a:avLst/>
          </a:prstGeom>
        </p:spPr>
      </p:pic>
      <p:cxnSp>
        <p:nvCxnSpPr>
          <p:cNvPr id="13" name="Connecteur droit avec flèche 12"/>
          <p:cNvCxnSpPr>
            <a:endCxn id="5" idx="0"/>
          </p:cNvCxnSpPr>
          <p:nvPr/>
        </p:nvCxnSpPr>
        <p:spPr>
          <a:xfrm flipH="1">
            <a:off x="6331911" y="1713300"/>
            <a:ext cx="78514" cy="5644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5" idx="2"/>
          </p:cNvCxnSpPr>
          <p:nvPr/>
        </p:nvCxnSpPr>
        <p:spPr>
          <a:xfrm flipH="1">
            <a:off x="5210888" y="4030389"/>
            <a:ext cx="1121023" cy="90969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2"/>
          </p:cNvCxnSpPr>
          <p:nvPr/>
        </p:nvCxnSpPr>
        <p:spPr>
          <a:xfrm>
            <a:off x="6331911" y="4030389"/>
            <a:ext cx="1302209" cy="101557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72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3086501" y="471237"/>
            <a:ext cx="6018998" cy="1752599"/>
          </a:xfrm>
        </p:spPr>
        <p:txBody>
          <a:bodyPr anchor="ctr"/>
          <a:lstStyle/>
          <a:p>
            <a:pPr algn="ctr"/>
            <a:r>
              <a:rPr lang="fr-FR" sz="6600" dirty="0" smtClean="0">
                <a:latin typeface="Poppins ExtraBold" panose="00000900000000000000" pitchFamily="2" charset="0"/>
                <a:cs typeface="Poppins ExtraBold" panose="00000900000000000000" pitchFamily="2" charset="0"/>
              </a:rPr>
              <a:t>L’OUVERTURE</a:t>
            </a:r>
            <a:endParaRPr lang="fr-FR" sz="6600" dirty="0">
              <a:latin typeface="Poppins ExtraBold" panose="00000900000000000000" pitchFamily="2" charset="0"/>
              <a:cs typeface="Poppins ExtraBold" panose="00000900000000000000" pitchFamily="2" charset="0"/>
            </a:endParaRPr>
          </a:p>
        </p:txBody>
      </p:sp>
      <p:sp>
        <p:nvSpPr>
          <p:cNvPr id="12" name="ZoneTexte 11"/>
          <p:cNvSpPr txBox="1"/>
          <p:nvPr/>
        </p:nvSpPr>
        <p:spPr>
          <a:xfrm rot="20622139">
            <a:off x="7228572" y="3782729"/>
            <a:ext cx="1790298" cy="1815882"/>
          </a:xfrm>
          <a:prstGeom prst="rect">
            <a:avLst/>
          </a:prstGeom>
          <a:noFill/>
        </p:spPr>
        <p:txBody>
          <a:bodyPr wrap="square" rtlCol="0">
            <a:spAutoFit/>
          </a:bodyPr>
          <a:lstStyle/>
          <a:p>
            <a:pPr algn="ctr"/>
            <a:r>
              <a:rPr lang="fr-FR" sz="2800" dirty="0" smtClean="0">
                <a:latin typeface="Poppins ExtraBold" panose="00000900000000000000" pitchFamily="2" charset="0"/>
                <a:cs typeface="Poppins ExtraBold" panose="00000900000000000000" pitchFamily="2" charset="0"/>
              </a:rPr>
              <a:t>LIBRE </a:t>
            </a:r>
          </a:p>
          <a:p>
            <a:pPr algn="ctr"/>
            <a:r>
              <a:rPr lang="fr-FR" sz="2800" i="1" dirty="0" smtClean="0">
                <a:latin typeface="Playfair Display" panose="00000500000000000000" pitchFamily="2" charset="0"/>
                <a:cs typeface="Poppins ExtraBold" panose="00000900000000000000" pitchFamily="2" charset="0"/>
              </a:rPr>
              <a:t>et</a:t>
            </a:r>
            <a:r>
              <a:rPr lang="fr-FR" sz="2800" dirty="0" smtClean="0">
                <a:latin typeface="Poppins ExtraBold" panose="00000900000000000000" pitchFamily="2" charset="0"/>
                <a:cs typeface="Poppins ExtraBold" panose="00000900000000000000" pitchFamily="2" charset="0"/>
              </a:rPr>
              <a:t> </a:t>
            </a:r>
          </a:p>
          <a:p>
            <a:pPr algn="ctr"/>
            <a:r>
              <a:rPr lang="fr-FR" sz="2800" dirty="0" smtClean="0">
                <a:latin typeface="Poppins ExtraBold" panose="00000900000000000000" pitchFamily="2" charset="0"/>
                <a:cs typeface="Poppins ExtraBold" panose="00000900000000000000" pitchFamily="2" charset="0"/>
              </a:rPr>
              <a:t>OPEN SOURCE</a:t>
            </a:r>
            <a:endParaRPr lang="fr-FR" sz="2800" dirty="0">
              <a:latin typeface="Poppins ExtraBold" panose="00000900000000000000" pitchFamily="2" charset="0"/>
              <a:cs typeface="Poppins ExtraBold" panose="00000900000000000000" pitchFamily="2" charset="0"/>
            </a:endParaRPr>
          </a:p>
        </p:txBody>
      </p:sp>
      <p:grpSp>
        <p:nvGrpSpPr>
          <p:cNvPr id="15" name="Groupe 14"/>
          <p:cNvGrpSpPr/>
          <p:nvPr/>
        </p:nvGrpSpPr>
        <p:grpSpPr>
          <a:xfrm flipH="1">
            <a:off x="8420828" y="2996052"/>
            <a:ext cx="816866" cy="1481331"/>
            <a:chOff x="8265583" y="2485913"/>
            <a:chExt cx="816866" cy="1481331"/>
          </a:xfrm>
        </p:grpSpPr>
        <p:pic>
          <p:nvPicPr>
            <p:cNvPr id="16" name="Imag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65583" y="2485913"/>
              <a:ext cx="816866" cy="838202"/>
            </a:xfrm>
            <a:prstGeom prst="rect">
              <a:avLst/>
            </a:prstGeom>
          </p:spPr>
        </p:pic>
        <p:pic>
          <p:nvPicPr>
            <p:cNvPr id="18" name="Imag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5415" y="3324115"/>
              <a:ext cx="457201" cy="643129"/>
            </a:xfrm>
            <a:prstGeom prst="rect">
              <a:avLst/>
            </a:prstGeom>
          </p:spPr>
        </p:pic>
      </p:grpSp>
      <p:sp>
        <p:nvSpPr>
          <p:cNvPr id="19" name="ZoneTexte 18"/>
          <p:cNvSpPr txBox="1"/>
          <p:nvPr/>
        </p:nvSpPr>
        <p:spPr>
          <a:xfrm rot="500145">
            <a:off x="2218543" y="3569370"/>
            <a:ext cx="3670237" cy="523220"/>
          </a:xfrm>
          <a:prstGeom prst="rect">
            <a:avLst/>
          </a:prstGeom>
          <a:noFill/>
        </p:spPr>
        <p:txBody>
          <a:bodyPr wrap="square" rtlCol="0">
            <a:spAutoFit/>
          </a:bodyPr>
          <a:lstStyle/>
          <a:p>
            <a:pPr algn="ctr"/>
            <a:r>
              <a:rPr lang="fr-FR" sz="2800" dirty="0" smtClean="0">
                <a:latin typeface="Poppins ExtraBold" panose="00000900000000000000" pitchFamily="2" charset="0"/>
                <a:cs typeface="Poppins ExtraBold" panose="00000900000000000000" pitchFamily="2" charset="0"/>
              </a:rPr>
              <a:t>GOUVERNANCE</a:t>
            </a:r>
            <a:endParaRPr lang="fr-FR" sz="2800" dirty="0">
              <a:latin typeface="Poppins ExtraBold" panose="00000900000000000000" pitchFamily="2" charset="0"/>
              <a:cs typeface="Poppins ExtraBold" panose="00000900000000000000" pitchFamily="2" charset="0"/>
            </a:endParaRPr>
          </a:p>
        </p:txBody>
      </p:sp>
      <p:pic>
        <p:nvPicPr>
          <p:cNvPr id="20" name="Imag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664567">
            <a:off x="6689326" y="2263608"/>
            <a:ext cx="490940" cy="1424264"/>
          </a:xfrm>
          <a:prstGeom prst="rect">
            <a:avLst/>
          </a:prstGeom>
        </p:spPr>
      </p:pic>
      <p:pic>
        <p:nvPicPr>
          <p:cNvPr id="21" name="Imag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235361" flipH="1">
            <a:off x="4970023" y="2119218"/>
            <a:ext cx="490940" cy="1424264"/>
          </a:xfrm>
          <a:prstGeom prst="rect">
            <a:avLst/>
          </a:prstGeom>
        </p:spPr>
      </p:pic>
    </p:spTree>
    <p:extLst>
      <p:ext uri="{BB962C8B-B14F-4D97-AF65-F5344CB8AC3E}">
        <p14:creationId xmlns:p14="http://schemas.microsoft.com/office/powerpoint/2010/main" val="236831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3086501" y="2552701"/>
            <a:ext cx="6018998" cy="1752599"/>
          </a:xfrm>
        </p:spPr>
        <p:txBody>
          <a:bodyPr anchor="ctr"/>
          <a:lstStyle/>
          <a:p>
            <a:pPr algn="ctr"/>
            <a:r>
              <a:rPr lang="fr-FR" sz="6600" dirty="0" smtClean="0">
                <a:latin typeface="Poppins ExtraBold" panose="00000900000000000000" pitchFamily="2" charset="0"/>
                <a:cs typeface="Poppins ExtraBold" panose="00000900000000000000" pitchFamily="2" charset="0"/>
              </a:rPr>
              <a:t>LE TERRITOIRE</a:t>
            </a:r>
            <a:endParaRPr lang="fr-FR" sz="6600" dirty="0">
              <a:latin typeface="Poppins ExtraBold" panose="00000900000000000000" pitchFamily="2" charset="0"/>
              <a:cs typeface="Poppins ExtraBold" panose="00000900000000000000" pitchFamily="2" charset="0"/>
            </a:endParaRPr>
          </a:p>
        </p:txBody>
      </p:sp>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499" y="2676709"/>
            <a:ext cx="246889" cy="499873"/>
          </a:xfrm>
          <a:prstGeom prst="rect">
            <a:avLst/>
          </a:prstGeom>
        </p:spPr>
      </p:pic>
    </p:spTree>
    <p:extLst>
      <p:ext uri="{BB962C8B-B14F-4D97-AF65-F5344CB8AC3E}">
        <p14:creationId xmlns:p14="http://schemas.microsoft.com/office/powerpoint/2010/main" val="4060546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TotalTime>
  <Words>358</Words>
  <Application>Microsoft Office PowerPoint</Application>
  <PresentationFormat>Grand écran</PresentationFormat>
  <Paragraphs>89</Paragraphs>
  <Slides>10</Slides>
  <Notes>5</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10</vt:i4>
      </vt:variant>
    </vt:vector>
  </HeadingPairs>
  <TitlesOfParts>
    <vt:vector size="23" baseType="lpstr">
      <vt:lpstr>Arial</vt:lpstr>
      <vt:lpstr>Calibri</vt:lpstr>
      <vt:lpstr>Calibri Light</vt:lpstr>
      <vt:lpstr>Montserrat</vt:lpstr>
      <vt:lpstr>Playfair Display</vt:lpstr>
      <vt:lpstr>Poppins</vt:lpstr>
      <vt:lpstr>Poppins Black</vt:lpstr>
      <vt:lpstr>Poppins ExtraBold</vt:lpstr>
      <vt:lpstr>Poppins Light</vt:lpstr>
      <vt:lpstr>Poppins Medium</vt:lpstr>
      <vt:lpstr>Poppins SemiBold</vt:lpstr>
      <vt:lpstr>Thème Office</vt:lpstr>
      <vt:lpstr>1_Thème Office</vt:lpstr>
      <vt:lpstr>7 Novembre 2019</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Yncréa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Benoît DE HAAS</dc:creator>
  <cp:lastModifiedBy>Benoît DE HAAS</cp:lastModifiedBy>
  <cp:revision>19</cp:revision>
  <dcterms:created xsi:type="dcterms:W3CDTF">2019-11-05T07:07:50Z</dcterms:created>
  <dcterms:modified xsi:type="dcterms:W3CDTF">2019-11-18T13:25:51Z</dcterms:modified>
</cp:coreProperties>
</file>