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2" r:id="rId1"/>
  </p:sldMasterIdLst>
  <p:notesMasterIdLst>
    <p:notesMasterId r:id="rId29"/>
  </p:notesMasterIdLst>
  <p:sldIdLst>
    <p:sldId id="256" r:id="rId2"/>
    <p:sldId id="258" r:id="rId3"/>
    <p:sldId id="292" r:id="rId4"/>
    <p:sldId id="259" r:id="rId5"/>
    <p:sldId id="262" r:id="rId6"/>
    <p:sldId id="266" r:id="rId7"/>
    <p:sldId id="260" r:id="rId8"/>
    <p:sldId id="267" r:id="rId9"/>
    <p:sldId id="257" r:id="rId10"/>
    <p:sldId id="291" r:id="rId11"/>
    <p:sldId id="294" r:id="rId12"/>
    <p:sldId id="286" r:id="rId13"/>
    <p:sldId id="265" r:id="rId14"/>
    <p:sldId id="285" r:id="rId15"/>
    <p:sldId id="272" r:id="rId16"/>
    <p:sldId id="261" r:id="rId17"/>
    <p:sldId id="293" r:id="rId18"/>
    <p:sldId id="287" r:id="rId19"/>
    <p:sldId id="288" r:id="rId20"/>
    <p:sldId id="273" r:id="rId21"/>
    <p:sldId id="280" r:id="rId22"/>
    <p:sldId id="263" r:id="rId23"/>
    <p:sldId id="268" r:id="rId24"/>
    <p:sldId id="297" r:id="rId25"/>
    <p:sldId id="289" r:id="rId26"/>
    <p:sldId id="278" r:id="rId27"/>
    <p:sldId id="284" r:id="rId28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30"/>
      <p:bold r:id="rId31"/>
      <p:italic r:id="rId32"/>
      <p:boldItalic r:id="rId33"/>
    </p:embeddedFont>
    <p:embeddedFont>
      <p:font typeface="Source Sans Pro" panose="020B0503030403020204" pitchFamily="3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A568DCF-DF7B-4E59-BB1A-D96F2BB13424}">
  <a:tblStyle styleId="{AA568DCF-DF7B-4E59-BB1A-D96F2BB134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779287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5314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6029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19657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5ed75ccf_0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5ed75ccf_0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79410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5581593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1896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35ed75ccf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35ed75ccf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35ed75ccf_0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35ed75ccf_0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35f391192_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35f391192_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21808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14072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35ed75ccf_0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35ed75ccf_0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1075;g62556e9e42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6" name="Google Shape;1076;g62556e9e42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68132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5f391192_0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5f391192_0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5f391192_0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5f391192_0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800"/>
              <a:buNone/>
              <a:defRPr sz="48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855150" y="1151950"/>
            <a:ext cx="1433700" cy="944700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chemeClr val="accent3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dark">
  <p:cSld name="BLANK_1_1_1"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/>
          <p:nvPr/>
        </p:nvSpPr>
        <p:spPr>
          <a:xfrm>
            <a:off x="0" y="0"/>
            <a:ext cx="9160500" cy="5143500"/>
          </a:xfrm>
          <a:prstGeom prst="frame">
            <a:avLst>
              <a:gd name="adj1" fmla="val 2412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4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teal">
  <p:cSld name="TITLE_1">
    <p:bg>
      <p:bgPr>
        <a:solidFill>
          <a:schemeClr val="accent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 pink">
  <p:cSld name="TITLE_1_2">
    <p:bg>
      <p:bgPr>
        <a:solidFill>
          <a:schemeClr val="accent3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665225" y="1517900"/>
            <a:ext cx="612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854249" y="2941700"/>
            <a:ext cx="4736700" cy="745500"/>
          </a:xfrm>
          <a:prstGeom prst="rect">
            <a:avLst/>
          </a:prstGeom>
          <a:ln w="1143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Source Sans Pro"/>
              <a:buNone/>
              <a:defRPr sz="240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/>
          <p:nvPr/>
        </p:nvSpPr>
        <p:spPr>
          <a:xfrm>
            <a:off x="1139933" y="2730544"/>
            <a:ext cx="274800" cy="2061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lt2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/>
          <p:nvPr/>
        </p:nvSpPr>
        <p:spPr>
          <a:xfrm>
            <a:off x="4112725" y="865850"/>
            <a:ext cx="918600" cy="716700"/>
          </a:xfrm>
          <a:prstGeom prst="wedgeRectCallout">
            <a:avLst>
              <a:gd name="adj1" fmla="val 8366"/>
              <a:gd name="adj2" fmla="val 8081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1059225" y="1940350"/>
            <a:ext cx="70257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06400" algn="ctr" rtl="0">
              <a:spcBef>
                <a:spcPts val="600"/>
              </a:spcBef>
              <a:spcAft>
                <a:spcPts val="0"/>
              </a:spcAft>
              <a:buSzPts val="2800"/>
              <a:buChar char="■"/>
              <a:defRPr sz="2800" i="1"/>
            </a:lvl1pPr>
            <a:lvl2pPr marL="914400" lvl="1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 i="1"/>
            </a:lvl2pPr>
            <a:lvl3pPr marL="1371600" lvl="2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3pPr>
            <a:lvl4pPr marL="1828800" lvl="3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 i="1"/>
            </a:lvl4pPr>
            <a:lvl5pPr marL="2286000" lvl="4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 i="1"/>
            </a:lvl5pPr>
            <a:lvl6pPr marL="2743200" lvl="5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6pPr>
            <a:lvl7pPr marL="3200400" lvl="6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 i="1"/>
            </a:lvl7pPr>
            <a:lvl8pPr marL="3657600" lvl="7" indent="-406400" algn="ctr" rtl="0">
              <a:spcBef>
                <a:spcPts val="0"/>
              </a:spcBef>
              <a:spcAft>
                <a:spcPts val="0"/>
              </a:spcAft>
              <a:buSzPts val="2800"/>
              <a:buChar char="○"/>
              <a:defRPr sz="2800" i="1"/>
            </a:lvl8pPr>
            <a:lvl9pPr marL="4114800" lvl="8" indent="-406400" algn="ctr">
              <a:spcBef>
                <a:spcPts val="0"/>
              </a:spcBef>
              <a:spcAft>
                <a:spcPts val="0"/>
              </a:spcAft>
              <a:buSzPts val="2800"/>
              <a:buChar char="■"/>
              <a:defRPr sz="2800" i="1"/>
            </a:lvl9pPr>
          </a:lstStyle>
          <a:p>
            <a:endParaRPr/>
          </a:p>
        </p:txBody>
      </p:sp>
      <p:sp>
        <p:nvSpPr>
          <p:cNvPr id="27" name="Google Shape;27;p5"/>
          <p:cNvSpPr txBox="1"/>
          <p:nvPr/>
        </p:nvSpPr>
        <p:spPr>
          <a:xfrm>
            <a:off x="3593400" y="768094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</a:t>
            </a:r>
            <a:endParaRPr sz="6000" b="1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" name="Google Shape;31;p6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32" name="Google Shape;32;p6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6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6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■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0" name="Google Shape;40;p7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41" name="Google Shape;41;p7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7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7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" name="Google Shape;44;p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51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■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132602" y="998975"/>
            <a:ext cx="8878800" cy="40182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" name="Google Shape;61;p9"/>
          <p:cNvGrpSpPr/>
          <p:nvPr/>
        </p:nvGrpSpPr>
        <p:grpSpPr>
          <a:xfrm>
            <a:off x="132394" y="126350"/>
            <a:ext cx="8878501" cy="972488"/>
            <a:chOff x="180850" y="168450"/>
            <a:chExt cx="8781900" cy="1296650"/>
          </a:xfrm>
        </p:grpSpPr>
        <p:sp>
          <p:nvSpPr>
            <p:cNvPr id="62" name="Google Shape;62;p9"/>
            <p:cNvSpPr/>
            <p:nvPr/>
          </p:nvSpPr>
          <p:spPr>
            <a:xfrm>
              <a:off x="180850" y="168450"/>
              <a:ext cx="8781900" cy="973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9"/>
            <p:cNvSpPr/>
            <p:nvPr/>
          </p:nvSpPr>
          <p:spPr>
            <a:xfrm rot="5400000">
              <a:off x="904149" y="1053500"/>
              <a:ext cx="442800" cy="3804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9"/>
            <p:cNvSpPr/>
            <p:nvPr/>
          </p:nvSpPr>
          <p:spPr>
            <a:xfrm>
              <a:off x="328185" y="341583"/>
              <a:ext cx="8487000" cy="6273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5" name="Google Shape;65;p9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9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  <p:sp>
        <p:nvSpPr>
          <p:cNvPr id="73" name="Google Shape;73;p11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pink">
  <p:cSld name="BLANK_1">
    <p:bg>
      <p:bgPr>
        <a:solidFill>
          <a:schemeClr val="accent3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  <p:sp>
        <p:nvSpPr>
          <p:cNvPr id="76" name="Google Shape;76;p12"/>
          <p:cNvSpPr/>
          <p:nvPr/>
        </p:nvSpPr>
        <p:spPr>
          <a:xfrm>
            <a:off x="-8250" y="0"/>
            <a:ext cx="9152400" cy="5143500"/>
          </a:xfrm>
          <a:prstGeom prst="frame">
            <a:avLst>
              <a:gd name="adj1" fmla="val 24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80050" y="205988"/>
            <a:ext cx="73839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Source Sans Pro"/>
              <a:buNone/>
              <a:defRPr sz="24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80050" y="1200157"/>
            <a:ext cx="73839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buNone/>
              <a:defRPr sz="13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7" r:id="rId8"/>
    <p:sldLayoutId id="2147483658" r:id="rId9"/>
    <p:sldLayoutId id="2147483660" r:id="rId10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ru3.com/luc/tag/reseaux-sociaux/comment-construire-une-communaute-10-conseils-indispensables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blogdumoderateur.com/social-war-rooms-community-managers/" TargetMode="External"/><Relationship Id="rId5" Type="http://schemas.openxmlformats.org/officeDocument/2006/relationships/hyperlink" Target="https://www.franceculture.fr/emissions/soft-power/les-community-managers-nouveaux-rois-de-la-communication" TargetMode="External"/><Relationship Id="rId4" Type="http://schemas.openxmlformats.org/officeDocument/2006/relationships/hyperlink" Target="https://www.monde-diplomatique.fr/2019/10/HENNETON/60513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aurelien@lab01.fr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.gif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carnival.com/?utm_source=templat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ru3.com/luc/tag/reseaux-sociaux/comment-construire-une-communaute-10-conseils-indispensables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6"/>
          <p:cNvSpPr txBox="1">
            <a:spLocks noGrp="1"/>
          </p:cNvSpPr>
          <p:nvPr>
            <p:ph type="ctrTitle"/>
          </p:nvPr>
        </p:nvSpPr>
        <p:spPr>
          <a:xfrm>
            <a:off x="1054325" y="2449025"/>
            <a:ext cx="70353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DEVENEZ </a:t>
            </a:r>
            <a:br>
              <a:rPr lang="fr-FR" dirty="0"/>
            </a:br>
            <a:r>
              <a:rPr lang="fr-FR" dirty="0"/>
              <a:t>COMMUNITY MANAGER !</a:t>
            </a:r>
            <a:endParaRPr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FB9B0CB-0959-4788-8352-F326AFF663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07" y="-139085"/>
            <a:ext cx="1482435" cy="148243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2509FE2-FA38-445E-9B01-6140C2FB04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2347" y="349454"/>
            <a:ext cx="1434556" cy="50535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1000" b="-31000"/>
          </a:stretch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/>
          <p:nvPr/>
        </p:nvSpPr>
        <p:spPr>
          <a:xfrm>
            <a:off x="3354064" y="1650300"/>
            <a:ext cx="2810400" cy="1842900"/>
          </a:xfrm>
          <a:prstGeom prst="wedgeRectCallout">
            <a:avLst>
              <a:gd name="adj1" fmla="val -33030"/>
              <a:gd name="adj2" fmla="val 72862"/>
            </a:avLst>
          </a:prstGeom>
          <a:solidFill>
            <a:srgbClr val="2F3848">
              <a:alpha val="71540"/>
            </a:srgbClr>
          </a:solidFill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accent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 organisme vivant</a:t>
            </a:r>
            <a:br>
              <a:rPr lang="fr-FR" sz="2000" b="1" dirty="0">
                <a:solidFill>
                  <a:schemeClr val="accent4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200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 communauté </a:t>
            </a:r>
            <a:endParaRPr sz="2000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9" name="Google Shape;169;p2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10</a:t>
            </a:fld>
            <a:endParaRPr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Au programme</a:t>
            </a:r>
            <a:endParaRPr dirty="0"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Théorie</a:t>
            </a:r>
            <a:br>
              <a:rPr lang="fr-FR" dirty="0"/>
            </a:b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b="1" dirty="0"/>
              <a:t>Et vous dans tout ça ? 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Passer à l’action !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09459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2.</a:t>
            </a:r>
            <a:endParaRPr dirty="0"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Et vous ? </a:t>
            </a:r>
            <a:endParaRPr dirty="0"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Comment faire du CM ?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4840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5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La communication, c’est sensible ! </a:t>
            </a:r>
            <a:endParaRPr dirty="0"/>
          </a:p>
        </p:txBody>
      </p:sp>
      <p:sp>
        <p:nvSpPr>
          <p:cNvPr id="161" name="Google Shape;161;p25"/>
          <p:cNvSpPr txBox="1">
            <a:spLocks noGrp="1"/>
          </p:cNvSpPr>
          <p:nvPr>
            <p:ph type="body" idx="1"/>
          </p:nvPr>
        </p:nvSpPr>
        <p:spPr>
          <a:xfrm>
            <a:off x="341921" y="1517673"/>
            <a:ext cx="3719700" cy="244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000" dirty="0"/>
              <a:t>Les </a:t>
            </a:r>
            <a:r>
              <a:rPr lang="fr-FR" sz="2000" dirty="0" err="1"/>
              <a:t>community</a:t>
            </a:r>
            <a:r>
              <a:rPr lang="fr-FR" sz="2000" dirty="0"/>
              <a:t> managers </a:t>
            </a:r>
            <a:br>
              <a:rPr lang="fr-FR" sz="2000" dirty="0"/>
            </a:br>
            <a:r>
              <a:rPr lang="fr-FR" sz="2000" dirty="0"/>
              <a:t>dans les (</a:t>
            </a:r>
            <a:r>
              <a:rPr lang="fr-FR" sz="2000" dirty="0" err="1"/>
              <a:t>war</a:t>
            </a:r>
            <a:r>
              <a:rPr lang="fr-FR" sz="2000" dirty="0"/>
              <a:t>) </a:t>
            </a:r>
            <a:r>
              <a:rPr lang="fr-FR" sz="2000" dirty="0" err="1"/>
              <a:t>rooms</a:t>
            </a:r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Bienvenue chez KLM</a:t>
            </a:r>
            <a:br>
              <a:rPr lang="fr-FR" sz="2000" dirty="0"/>
            </a:br>
            <a:br>
              <a:rPr lang="fr-FR" sz="2000" dirty="0"/>
            </a:br>
            <a:r>
              <a:rPr lang="fr-FR" sz="2000" dirty="0"/>
              <a:t>Exemple de Décathlon</a:t>
            </a:r>
            <a:br>
              <a:rPr lang="fr-FR" sz="2000" dirty="0"/>
            </a:br>
            <a:r>
              <a:rPr lang="fr-FR" sz="1800" i="1" dirty="0"/>
              <a:t>La hijab de sport</a:t>
            </a:r>
            <a:endParaRPr sz="2000" i="1" dirty="0"/>
          </a:p>
        </p:txBody>
      </p:sp>
      <p:pic>
        <p:nvPicPr>
          <p:cNvPr id="162" name="Google Shape;162;p25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3473581" y="1692160"/>
            <a:ext cx="3359221" cy="2158164"/>
          </a:xfrm>
          <a:prstGeom prst="rect">
            <a:avLst/>
          </a:prstGeom>
          <a:noFill/>
          <a:ln w="1524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163" name="Google Shape;163;p25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pic>
        <p:nvPicPr>
          <p:cNvPr id="6" name="Google Shape;162;p25">
            <a:extLst>
              <a:ext uri="{FF2B5EF4-FFF2-40B4-BE49-F238E27FC236}">
                <a16:creationId xmlns:a16="http://schemas.microsoft.com/office/drawing/2014/main" id="{A54CC524-12AB-4C66-9935-0F07460EFE07}"/>
              </a:ext>
            </a:extLst>
          </p:cNvPr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7361990" y="1692160"/>
            <a:ext cx="1353002" cy="2158164"/>
          </a:xfrm>
          <a:prstGeom prst="rect">
            <a:avLst/>
          </a:prstGeom>
          <a:noFill/>
          <a:ln w="1524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7" name="Google Shape;553;p41">
            <a:extLst>
              <a:ext uri="{FF2B5EF4-FFF2-40B4-BE49-F238E27FC236}">
                <a16:creationId xmlns:a16="http://schemas.microsoft.com/office/drawing/2014/main" id="{5B7D6A52-1FF9-4272-A862-F692B196F859}"/>
              </a:ext>
            </a:extLst>
          </p:cNvPr>
          <p:cNvSpPr/>
          <p:nvPr/>
        </p:nvSpPr>
        <p:spPr>
          <a:xfrm rot="383526">
            <a:off x="2655451" y="2682240"/>
            <a:ext cx="288942" cy="338990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161;p25">
            <a:extLst>
              <a:ext uri="{FF2B5EF4-FFF2-40B4-BE49-F238E27FC236}">
                <a16:creationId xmlns:a16="http://schemas.microsoft.com/office/drawing/2014/main" id="{6F2EB26C-8E53-45EE-BAC8-0B89ED49084D}"/>
              </a:ext>
            </a:extLst>
          </p:cNvPr>
          <p:cNvSpPr txBox="1">
            <a:spLocks/>
          </p:cNvSpPr>
          <p:nvPr/>
        </p:nvSpPr>
        <p:spPr>
          <a:xfrm>
            <a:off x="3391506" y="3235194"/>
            <a:ext cx="7552399" cy="244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marR="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marR="0" lvl="3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marR="0" lvl="4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marR="0" lvl="5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marR="0" lvl="6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●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marR="0" lvl="7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○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marR="0" lvl="8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Source Sans Pro"/>
              <a:buChar char="■"/>
              <a:defRPr sz="2400" b="0" i="0" u="none" strike="noStrike" cap="none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indent="0">
              <a:buFont typeface="Source Sans Pro"/>
              <a:buNone/>
            </a:pPr>
            <a:r>
              <a:rPr lang="fr-FR" sz="1800" i="1" dirty="0"/>
              <a:t>Mais notre réalité de petites structures, n’est pas celle-là…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 idx="4294967295"/>
          </p:nvPr>
        </p:nvSpPr>
        <p:spPr>
          <a:xfrm>
            <a:off x="685799" y="2326294"/>
            <a:ext cx="8911047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200" dirty="0">
                <a:solidFill>
                  <a:schemeClr val="lt1"/>
                </a:solidFill>
              </a:rPr>
              <a:t>RÔLE OU FONCTION</a:t>
            </a:r>
            <a:endParaRPr sz="7200" dirty="0">
              <a:solidFill>
                <a:schemeClr val="lt1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4294967295"/>
          </p:nvPr>
        </p:nvSpPr>
        <p:spPr>
          <a:xfrm>
            <a:off x="685800" y="3297263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dirty="0"/>
              <a:t>Selon nos objectifs, la cause, la structure pour laquelle nous travaillons.</a:t>
            </a:r>
            <a:endParaRPr sz="3000" dirty="0"/>
          </a:p>
        </p:txBody>
      </p:sp>
      <p:sp>
        <p:nvSpPr>
          <p:cNvPr id="134" name="Google Shape;134;p22"/>
          <p:cNvSpPr/>
          <p:nvPr/>
        </p:nvSpPr>
        <p:spPr>
          <a:xfrm>
            <a:off x="927350" y="701600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9" name="Google Shape;588;p41">
            <a:extLst>
              <a:ext uri="{FF2B5EF4-FFF2-40B4-BE49-F238E27FC236}">
                <a16:creationId xmlns:a16="http://schemas.microsoft.com/office/drawing/2014/main" id="{CDDBD826-E723-4FAC-8B6D-C98DAE3AFEAF}"/>
              </a:ext>
            </a:extLst>
          </p:cNvPr>
          <p:cNvGrpSpPr/>
          <p:nvPr/>
        </p:nvGrpSpPr>
        <p:grpSpPr>
          <a:xfrm>
            <a:off x="1219516" y="857252"/>
            <a:ext cx="1242368" cy="1129595"/>
            <a:chOff x="5241175" y="4959100"/>
            <a:chExt cx="539775" cy="517775"/>
          </a:xfrm>
        </p:grpSpPr>
        <p:sp>
          <p:nvSpPr>
            <p:cNvPr id="10" name="Google Shape;589;p41">
              <a:extLst>
                <a:ext uri="{FF2B5EF4-FFF2-40B4-BE49-F238E27FC236}">
                  <a16:creationId xmlns:a16="http://schemas.microsoft.com/office/drawing/2014/main" id="{C25370B7-DF0E-497F-98A3-E3B4105819A9}"/>
                </a:ext>
              </a:extLst>
            </p:cNvPr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90;p41">
              <a:extLst>
                <a:ext uri="{FF2B5EF4-FFF2-40B4-BE49-F238E27FC236}">
                  <a16:creationId xmlns:a16="http://schemas.microsoft.com/office/drawing/2014/main" id="{406730F3-233B-47FE-9E7D-75FAAFEF0D87}"/>
                </a:ext>
              </a:extLst>
            </p:cNvPr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91;p41">
              <a:extLst>
                <a:ext uri="{FF2B5EF4-FFF2-40B4-BE49-F238E27FC236}">
                  <a16:creationId xmlns:a16="http://schemas.microsoft.com/office/drawing/2014/main" id="{47A5A1E2-E663-4E84-B6CF-3862FCCE1CA1}"/>
                </a:ext>
              </a:extLst>
            </p:cNvPr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92;p41">
              <a:extLst>
                <a:ext uri="{FF2B5EF4-FFF2-40B4-BE49-F238E27FC236}">
                  <a16:creationId xmlns:a16="http://schemas.microsoft.com/office/drawing/2014/main" id="{7C961502-132C-4BD4-B6C0-498F6A943625}"/>
                </a:ext>
              </a:extLst>
            </p:cNvPr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93;p41">
              <a:extLst>
                <a:ext uri="{FF2B5EF4-FFF2-40B4-BE49-F238E27FC236}">
                  <a16:creationId xmlns:a16="http://schemas.microsoft.com/office/drawing/2014/main" id="{8D7C3DFD-2D82-4F25-8F1C-A4E3AAAFF2A1}"/>
                </a:ext>
              </a:extLst>
            </p:cNvPr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94;p41">
              <a:extLst>
                <a:ext uri="{FF2B5EF4-FFF2-40B4-BE49-F238E27FC236}">
                  <a16:creationId xmlns:a16="http://schemas.microsoft.com/office/drawing/2014/main" id="{E3F87A7F-4CAC-400F-8F70-712AF52750F6}"/>
                </a:ext>
              </a:extLst>
            </p:cNvPr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95088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2"/>
          <p:cNvSpPr/>
          <p:nvPr/>
        </p:nvSpPr>
        <p:spPr>
          <a:xfrm>
            <a:off x="555594" y="1578310"/>
            <a:ext cx="2808000" cy="1325100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chemeClr val="accent2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Pourquoi ?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3" name="Google Shape;223;p32"/>
          <p:cNvSpPr/>
          <p:nvPr/>
        </p:nvSpPr>
        <p:spPr>
          <a:xfrm>
            <a:off x="3114000" y="1578310"/>
            <a:ext cx="2862000" cy="13251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Comment ? 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4" name="Google Shape;224;p32"/>
          <p:cNvSpPr/>
          <p:nvPr/>
        </p:nvSpPr>
        <p:spPr>
          <a:xfrm>
            <a:off x="5726406" y="1578310"/>
            <a:ext cx="2862000" cy="13251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Qui ? 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25" name="Google Shape;225;p32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Toucher tout le monde (2) ou le plus grand nombre ? (1)</a:t>
            </a:r>
            <a:endParaRPr dirty="0"/>
          </a:p>
        </p:txBody>
      </p:sp>
      <p:sp>
        <p:nvSpPr>
          <p:cNvPr id="226" name="Google Shape;226;p3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sp>
        <p:nvSpPr>
          <p:cNvPr id="8" name="Google Shape;222;p32">
            <a:extLst>
              <a:ext uri="{FF2B5EF4-FFF2-40B4-BE49-F238E27FC236}">
                <a16:creationId xmlns:a16="http://schemas.microsoft.com/office/drawing/2014/main" id="{AB12A065-BAA8-4590-BEF4-8BE270075398}"/>
              </a:ext>
            </a:extLst>
          </p:cNvPr>
          <p:cNvSpPr/>
          <p:nvPr/>
        </p:nvSpPr>
        <p:spPr>
          <a:xfrm>
            <a:off x="551235" y="3272134"/>
            <a:ext cx="2808000" cy="1325100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chemeClr val="tx2">
                <a:lumMod val="25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Qui ? 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" name="Google Shape;223;p32">
            <a:extLst>
              <a:ext uri="{FF2B5EF4-FFF2-40B4-BE49-F238E27FC236}">
                <a16:creationId xmlns:a16="http://schemas.microsoft.com/office/drawing/2014/main" id="{F72D7ABB-F162-451E-B361-BC6C32AA621B}"/>
              </a:ext>
            </a:extLst>
          </p:cNvPr>
          <p:cNvSpPr/>
          <p:nvPr/>
        </p:nvSpPr>
        <p:spPr>
          <a:xfrm>
            <a:off x="3109641" y="3272134"/>
            <a:ext cx="2862000" cy="13251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accen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Comment ? 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0" name="Google Shape;224;p32">
            <a:extLst>
              <a:ext uri="{FF2B5EF4-FFF2-40B4-BE49-F238E27FC236}">
                <a16:creationId xmlns:a16="http://schemas.microsoft.com/office/drawing/2014/main" id="{F24202E1-B6BD-40A7-9FCF-AF659CA26BC8}"/>
              </a:ext>
            </a:extLst>
          </p:cNvPr>
          <p:cNvSpPr/>
          <p:nvPr/>
        </p:nvSpPr>
        <p:spPr>
          <a:xfrm>
            <a:off x="5722047" y="3272134"/>
            <a:ext cx="2862000" cy="13251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chemeClr val="accent1">
                <a:lumMod val="60000"/>
                <a:lumOff val="40000"/>
              </a:schemeClr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Pourquoi ? </a:t>
            </a:r>
            <a:endParaRPr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EBF86514-7CEA-4CD0-BDF5-61C0FF227A7E}"/>
              </a:ext>
            </a:extLst>
          </p:cNvPr>
          <p:cNvSpPr txBox="1"/>
          <p:nvPr/>
        </p:nvSpPr>
        <p:spPr>
          <a:xfrm>
            <a:off x="751188" y="2040805"/>
            <a:ext cx="114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C5B9"/>
                </a:solidFill>
                <a:latin typeface="Source Sans Pro"/>
                <a:ea typeface="Source Sans Pro"/>
                <a:sym typeface="Source Sans Pro"/>
              </a:rPr>
              <a:t>1</a:t>
            </a:r>
            <a:endParaRPr lang="fr-FR" sz="1200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DE130E6-666F-4388-A903-2A2F4DFF6291}"/>
              </a:ext>
            </a:extLst>
          </p:cNvPr>
          <p:cNvSpPr txBox="1"/>
          <p:nvPr/>
        </p:nvSpPr>
        <p:spPr>
          <a:xfrm>
            <a:off x="751188" y="3734629"/>
            <a:ext cx="11493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C5B9"/>
                </a:solidFill>
                <a:latin typeface="Source Sans Pro"/>
                <a:ea typeface="Source Sans Pro"/>
                <a:sym typeface="Source Sans Pro"/>
              </a:rPr>
              <a:t>2</a:t>
            </a:r>
            <a:endParaRPr lang="fr-FR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Une communauté pour quoi faire ? </a:t>
            </a:r>
            <a:endParaRPr dirty="0"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Influence 😘</a:t>
            </a:r>
            <a:br>
              <a:rPr lang="fr-FR" dirty="0"/>
            </a:b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Partage 🖐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Collaboration/Contribution 🤝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Au programme</a:t>
            </a:r>
            <a:endParaRPr dirty="0"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Théorie</a:t>
            </a:r>
            <a:br>
              <a:rPr lang="fr-FR" dirty="0"/>
            </a:b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Et vous dans tout ça ? 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b="1" dirty="0"/>
              <a:t>Passer à l’action !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05927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3.</a:t>
            </a:r>
            <a:endParaRPr dirty="0"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Comment agir ?</a:t>
            </a:r>
            <a:endParaRPr dirty="0"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Stratégie : </a:t>
            </a:r>
            <a:br>
              <a:rPr lang="fr-FR" dirty="0"/>
            </a:br>
            <a:r>
              <a:rPr lang="fr-FR" dirty="0"/>
              <a:t>Se poser les bonnes questions.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047167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 idx="4294967295"/>
          </p:nvPr>
        </p:nvSpPr>
        <p:spPr>
          <a:xfrm>
            <a:off x="685799" y="2326294"/>
            <a:ext cx="8911047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200" dirty="0">
                <a:solidFill>
                  <a:schemeClr val="lt1"/>
                </a:solidFill>
              </a:rPr>
              <a:t>UN MESSAGE</a:t>
            </a:r>
            <a:endParaRPr sz="7200" dirty="0">
              <a:solidFill>
                <a:schemeClr val="lt1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4294967295"/>
          </p:nvPr>
        </p:nvSpPr>
        <p:spPr>
          <a:xfrm>
            <a:off x="685800" y="3297263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dirty="0"/>
              <a:t>Quel est votre message ? </a:t>
            </a:r>
            <a:br>
              <a:rPr lang="fr-FR" sz="3000" dirty="0"/>
            </a:br>
            <a:r>
              <a:rPr lang="fr-FR" sz="3000" dirty="0"/>
              <a:t>Quel est votre appel à l’action ?</a:t>
            </a:r>
            <a:endParaRPr sz="3000" dirty="0"/>
          </a:p>
        </p:txBody>
      </p:sp>
      <p:sp>
        <p:nvSpPr>
          <p:cNvPr id="134" name="Google Shape;134;p22"/>
          <p:cNvSpPr/>
          <p:nvPr/>
        </p:nvSpPr>
        <p:spPr>
          <a:xfrm>
            <a:off x="927350" y="701600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pSp>
        <p:nvGrpSpPr>
          <p:cNvPr id="16" name="Google Shape;434;p41">
            <a:extLst>
              <a:ext uri="{FF2B5EF4-FFF2-40B4-BE49-F238E27FC236}">
                <a16:creationId xmlns:a16="http://schemas.microsoft.com/office/drawing/2014/main" id="{BE5F60EB-EC9D-4783-AB96-BD1DC3BCF7E1}"/>
              </a:ext>
            </a:extLst>
          </p:cNvPr>
          <p:cNvGrpSpPr/>
          <p:nvPr/>
        </p:nvGrpSpPr>
        <p:grpSpPr>
          <a:xfrm>
            <a:off x="1331103" y="888025"/>
            <a:ext cx="1007651" cy="1092350"/>
            <a:chOff x="5970800" y="1619250"/>
            <a:chExt cx="428650" cy="456725"/>
          </a:xfrm>
        </p:grpSpPr>
        <p:sp>
          <p:nvSpPr>
            <p:cNvPr id="17" name="Google Shape;435;p41">
              <a:extLst>
                <a:ext uri="{FF2B5EF4-FFF2-40B4-BE49-F238E27FC236}">
                  <a16:creationId xmlns:a16="http://schemas.microsoft.com/office/drawing/2014/main" id="{5151BDA1-701D-48D7-959C-D03F79A7EA94}"/>
                </a:ext>
              </a:extLst>
            </p:cNvPr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36;p41">
              <a:extLst>
                <a:ext uri="{FF2B5EF4-FFF2-40B4-BE49-F238E27FC236}">
                  <a16:creationId xmlns:a16="http://schemas.microsoft.com/office/drawing/2014/main" id="{3C042363-6EE8-4A82-BD8C-65F8BCFA0DC7}"/>
                </a:ext>
              </a:extLst>
            </p:cNvPr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37;p41">
              <a:extLst>
                <a:ext uri="{FF2B5EF4-FFF2-40B4-BE49-F238E27FC236}">
                  <a16:creationId xmlns:a16="http://schemas.microsoft.com/office/drawing/2014/main" id="{85D628FC-428C-43B2-8151-767FFBC3F72B}"/>
                </a:ext>
              </a:extLst>
            </p:cNvPr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38;p41">
              <a:extLst>
                <a:ext uri="{FF2B5EF4-FFF2-40B4-BE49-F238E27FC236}">
                  <a16:creationId xmlns:a16="http://schemas.microsoft.com/office/drawing/2014/main" id="{5A9A6222-8856-4635-80D2-C48F6824A320}"/>
                </a:ext>
              </a:extLst>
            </p:cNvPr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39;p41">
              <a:extLst>
                <a:ext uri="{FF2B5EF4-FFF2-40B4-BE49-F238E27FC236}">
                  <a16:creationId xmlns:a16="http://schemas.microsoft.com/office/drawing/2014/main" id="{4B55084C-C661-422F-AD85-99572A9F27D8}"/>
                </a:ext>
              </a:extLst>
            </p:cNvPr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18012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ctrTitle" idx="4294967295"/>
          </p:nvPr>
        </p:nvSpPr>
        <p:spPr>
          <a:xfrm>
            <a:off x="3488975" y="668944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000" dirty="0"/>
              <a:t>Salut !</a:t>
            </a:r>
            <a:endParaRPr sz="6000" dirty="0"/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4294967295"/>
          </p:nvPr>
        </p:nvSpPr>
        <p:spPr>
          <a:xfrm>
            <a:off x="3488975" y="1351725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chemeClr val="accent3"/>
                </a:solidFill>
              </a:rPr>
              <a:t>Je suis Aurélien</a:t>
            </a:r>
            <a:endParaRPr sz="3600" b="1" dirty="0">
              <a:solidFill>
                <a:schemeClr val="accent3"/>
              </a:solidFill>
            </a:endParaRPr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4294967295"/>
          </p:nvPr>
        </p:nvSpPr>
        <p:spPr>
          <a:xfrm>
            <a:off x="3488975" y="2268537"/>
            <a:ext cx="4782900" cy="246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dirty="0"/>
              <a:t>Je m’occupe de </a:t>
            </a:r>
            <a:br>
              <a:rPr lang="fr-FR" sz="2400" dirty="0"/>
            </a:br>
            <a:r>
              <a:rPr lang="fr-FR" sz="2400" dirty="0"/>
              <a:t>la communication numérique</a:t>
            </a:r>
            <a:br>
              <a:rPr lang="fr-FR" sz="2400" dirty="0"/>
            </a:br>
            <a:r>
              <a:rPr lang="fr-FR" sz="2400" dirty="0"/>
              <a:t>au Lab01. </a:t>
            </a:r>
            <a:br>
              <a:rPr lang="fr-FR" sz="2400" dirty="0"/>
            </a:br>
            <a:br>
              <a:rPr lang="fr-FR" sz="2400" dirty="0"/>
            </a:br>
            <a:r>
              <a:rPr lang="fr-FR" sz="2000" dirty="0"/>
              <a:t>J’ai quelques </a:t>
            </a:r>
            <a:br>
              <a:rPr lang="fr-FR" sz="2000" dirty="0"/>
            </a:br>
            <a:r>
              <a:rPr lang="fr-FR" sz="2000" dirty="0"/>
              <a:t>connaissances en CM 😉</a:t>
            </a:r>
            <a:br>
              <a:rPr lang="fr-FR" sz="2000" dirty="0"/>
            </a:br>
            <a:r>
              <a:rPr lang="fr-FR" sz="2400" dirty="0"/>
              <a:t>       			        </a:t>
            </a:r>
            <a:endParaRPr sz="2400" i="1" dirty="0"/>
          </a:p>
        </p:txBody>
      </p:sp>
      <p:pic>
        <p:nvPicPr>
          <p:cNvPr id="107" name="Google Shape;107;p18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1042525" y="806229"/>
            <a:ext cx="1751100" cy="1751100"/>
          </a:xfrm>
          <a:prstGeom prst="wedgeRectCallout">
            <a:avLst>
              <a:gd name="adj1" fmla="val 64804"/>
              <a:gd name="adj2" fmla="val -33464"/>
            </a:avLst>
          </a:prstGeom>
          <a:noFill/>
          <a:ln w="114300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</p:pic>
      <p:sp>
        <p:nvSpPr>
          <p:cNvPr id="108" name="Google Shape;108;p1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sp>
        <p:nvSpPr>
          <p:cNvPr id="7" name="Google Shape;595;p41">
            <a:extLst>
              <a:ext uri="{FF2B5EF4-FFF2-40B4-BE49-F238E27FC236}">
                <a16:creationId xmlns:a16="http://schemas.microsoft.com/office/drawing/2014/main" id="{61E5313B-9566-477A-9801-EC6D9EB9994B}"/>
              </a:ext>
            </a:extLst>
          </p:cNvPr>
          <p:cNvSpPr/>
          <p:nvPr/>
        </p:nvSpPr>
        <p:spPr>
          <a:xfrm>
            <a:off x="6309087" y="4241718"/>
            <a:ext cx="390815" cy="232838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chemeClr val="tx1">
              <a:lumMod val="5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43D268C-6FDA-4652-B49B-9E95746A7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302" y="3093018"/>
            <a:ext cx="2297400" cy="22974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>
            <a:spLocks noGrp="1"/>
          </p:cNvSpPr>
          <p:nvPr>
            <p:ph type="title" idx="4294967295"/>
          </p:nvPr>
        </p:nvSpPr>
        <p:spPr>
          <a:xfrm>
            <a:off x="880050" y="205988"/>
            <a:ext cx="73839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Call to action : des clics pour agir</a:t>
            </a:r>
            <a:endParaRPr dirty="0"/>
          </a:p>
        </p:txBody>
      </p:sp>
      <p:sp>
        <p:nvSpPr>
          <p:cNvPr id="232" name="Google Shape;232;p33"/>
          <p:cNvSpPr txBox="1">
            <a:spLocks noGrp="1"/>
          </p:cNvSpPr>
          <p:nvPr>
            <p:ph type="body" idx="4294967295"/>
          </p:nvPr>
        </p:nvSpPr>
        <p:spPr>
          <a:xfrm>
            <a:off x="576843" y="1563523"/>
            <a:ext cx="2631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</a:rPr>
              <a:t>Achetez</a:t>
            </a:r>
            <a:endParaRPr sz="24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lt1"/>
                </a:solidFill>
              </a:rPr>
              <a:t>Mon produit, ma formation…</a:t>
            </a:r>
            <a:endParaRPr sz="1200" dirty="0">
              <a:solidFill>
                <a:schemeClr val="lt1"/>
              </a:solidFill>
            </a:endParaRPr>
          </a:p>
        </p:txBody>
      </p:sp>
      <p:sp>
        <p:nvSpPr>
          <p:cNvPr id="233" name="Google Shape;233;p33"/>
          <p:cNvSpPr txBox="1">
            <a:spLocks noGrp="1"/>
          </p:cNvSpPr>
          <p:nvPr>
            <p:ph type="body" idx="4294967295"/>
          </p:nvPr>
        </p:nvSpPr>
        <p:spPr>
          <a:xfrm>
            <a:off x="3343607" y="1563523"/>
            <a:ext cx="2631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</a:rPr>
              <a:t>Téléchargez</a:t>
            </a:r>
            <a:endParaRPr sz="24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lt1"/>
                </a:solidFill>
              </a:rPr>
              <a:t>La présentation, le document, le livre blanc…</a:t>
            </a:r>
            <a:endParaRPr sz="1200" dirty="0">
              <a:solidFill>
                <a:schemeClr val="lt1"/>
              </a:solidFill>
            </a:endParaRPr>
          </a:p>
        </p:txBody>
      </p:sp>
      <p:sp>
        <p:nvSpPr>
          <p:cNvPr id="234" name="Google Shape;234;p33"/>
          <p:cNvSpPr txBox="1">
            <a:spLocks noGrp="1"/>
          </p:cNvSpPr>
          <p:nvPr>
            <p:ph type="body" idx="4294967295"/>
          </p:nvPr>
        </p:nvSpPr>
        <p:spPr>
          <a:xfrm>
            <a:off x="6110370" y="1563523"/>
            <a:ext cx="2631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</a:rPr>
              <a:t>Cliquez ici</a:t>
            </a:r>
            <a:endParaRPr sz="2400"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lt1"/>
                </a:solidFill>
              </a:rPr>
              <a:t>Pour lire l’article, pour en savoir plus, pour vous inscrire à ma formation…</a:t>
            </a:r>
            <a:endParaRPr sz="12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</a:endParaRPr>
          </a:p>
        </p:txBody>
      </p:sp>
      <p:sp>
        <p:nvSpPr>
          <p:cNvPr id="235" name="Google Shape;235;p33"/>
          <p:cNvSpPr txBox="1">
            <a:spLocks noGrp="1"/>
          </p:cNvSpPr>
          <p:nvPr>
            <p:ph type="body" idx="4294967295"/>
          </p:nvPr>
        </p:nvSpPr>
        <p:spPr>
          <a:xfrm>
            <a:off x="1569627" y="3236539"/>
            <a:ext cx="2631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</a:rPr>
              <a:t>Partagez</a:t>
            </a:r>
            <a:endParaRPr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lt1"/>
                </a:solidFill>
              </a:rPr>
              <a:t>Cet article, cette vidéo, cette formation, cette information…</a:t>
            </a:r>
            <a:endParaRPr sz="1200" dirty="0">
              <a:solidFill>
                <a:schemeClr val="lt1"/>
              </a:solidFill>
            </a:endParaRPr>
          </a:p>
        </p:txBody>
      </p:sp>
      <p:sp>
        <p:nvSpPr>
          <p:cNvPr id="237" name="Google Shape;237;p33"/>
          <p:cNvSpPr txBox="1">
            <a:spLocks noGrp="1"/>
          </p:cNvSpPr>
          <p:nvPr>
            <p:ph type="body" idx="4294967295"/>
          </p:nvPr>
        </p:nvSpPr>
        <p:spPr>
          <a:xfrm>
            <a:off x="5065343" y="3236539"/>
            <a:ext cx="2631900" cy="130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</a:rPr>
              <a:t>Rendez-vous</a:t>
            </a:r>
            <a:endParaRPr b="1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200" dirty="0">
                <a:solidFill>
                  <a:schemeClr val="lt1"/>
                </a:solidFill>
              </a:rPr>
              <a:t>A cet événement dans la vie réelle, a cette </a:t>
            </a:r>
            <a:r>
              <a:rPr lang="fr-FR" sz="1200" dirty="0" err="1">
                <a:solidFill>
                  <a:schemeClr val="lt1"/>
                </a:solidFill>
              </a:rPr>
              <a:t>visio</a:t>
            </a:r>
            <a:r>
              <a:rPr lang="fr-FR" sz="1200" dirty="0">
                <a:solidFill>
                  <a:schemeClr val="lt1"/>
                </a:solidFill>
              </a:rPr>
              <a:t> trop géniale…</a:t>
            </a:r>
            <a:endParaRPr sz="1200" dirty="0">
              <a:solidFill>
                <a:schemeClr val="lt1"/>
              </a:solidFill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sz="1200" dirty="0">
              <a:solidFill>
                <a:schemeClr val="lt1"/>
              </a:solidFill>
            </a:endParaRPr>
          </a:p>
        </p:txBody>
      </p:sp>
      <p:sp>
        <p:nvSpPr>
          <p:cNvPr id="238" name="Google Shape;238;p33"/>
          <p:cNvSpPr/>
          <p:nvPr/>
        </p:nvSpPr>
        <p:spPr>
          <a:xfrm>
            <a:off x="3431501" y="1296579"/>
            <a:ext cx="318949" cy="287751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9" name="Google Shape;239;p33"/>
          <p:cNvGrpSpPr/>
          <p:nvPr/>
        </p:nvGrpSpPr>
        <p:grpSpPr>
          <a:xfrm>
            <a:off x="713849" y="1367247"/>
            <a:ext cx="357726" cy="216919"/>
            <a:chOff x="1241275" y="3718400"/>
            <a:chExt cx="450650" cy="302875"/>
          </a:xfrm>
        </p:grpSpPr>
        <p:sp>
          <p:nvSpPr>
            <p:cNvPr id="240" name="Google Shape;240;p33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33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33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3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8" name="Google Shape;248;p33"/>
          <p:cNvGrpSpPr/>
          <p:nvPr/>
        </p:nvGrpSpPr>
        <p:grpSpPr>
          <a:xfrm>
            <a:off x="5205450" y="2955692"/>
            <a:ext cx="324744" cy="293015"/>
            <a:chOff x="6654650" y="3665275"/>
            <a:chExt cx="409100" cy="409125"/>
          </a:xfrm>
        </p:grpSpPr>
        <p:sp>
          <p:nvSpPr>
            <p:cNvPr id="249" name="Google Shape;249;p33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3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1" name="Google Shape;251;p33"/>
          <p:cNvGrpSpPr/>
          <p:nvPr/>
        </p:nvGrpSpPr>
        <p:grpSpPr>
          <a:xfrm>
            <a:off x="1700712" y="2943414"/>
            <a:ext cx="351892" cy="317509"/>
            <a:chOff x="570875" y="4322250"/>
            <a:chExt cx="443300" cy="443325"/>
          </a:xfrm>
        </p:grpSpPr>
        <p:sp>
          <p:nvSpPr>
            <p:cNvPr id="252" name="Google Shape;252;p33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33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33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33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6" name="Google Shape;256;p33"/>
          <p:cNvGrpSpPr/>
          <p:nvPr/>
        </p:nvGrpSpPr>
        <p:grpSpPr>
          <a:xfrm>
            <a:off x="6216810" y="1257151"/>
            <a:ext cx="340262" cy="327106"/>
            <a:chOff x="5970800" y="1619250"/>
            <a:chExt cx="428650" cy="456725"/>
          </a:xfrm>
        </p:grpSpPr>
        <p:sp>
          <p:nvSpPr>
            <p:cNvPr id="257" name="Google Shape;257;p33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33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33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33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33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2" name="Google Shape;262;p3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0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Informer, c’est mettre en forme !</a:t>
            </a:r>
            <a:endParaRPr dirty="0"/>
          </a:p>
        </p:txBody>
      </p:sp>
      <p:sp>
        <p:nvSpPr>
          <p:cNvPr id="323" name="Google Shape;323;p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29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800" dirty="0"/>
              <a:t>Ok, </a:t>
            </a:r>
            <a:r>
              <a:rPr lang="en-US" sz="1800" dirty="0" err="1"/>
              <a:t>vous</a:t>
            </a:r>
            <a:r>
              <a:rPr lang="en-US" sz="1800" dirty="0"/>
              <a:t> </a:t>
            </a:r>
            <a:r>
              <a:rPr lang="en-US" sz="1800" dirty="0" err="1"/>
              <a:t>connaissez</a:t>
            </a:r>
            <a:r>
              <a:rPr lang="en-US" sz="1800" dirty="0"/>
              <a:t> </a:t>
            </a:r>
            <a:r>
              <a:rPr lang="en-US" sz="1800" dirty="0" err="1"/>
              <a:t>vos</a:t>
            </a:r>
            <a:r>
              <a:rPr lang="en-US" sz="1800" dirty="0"/>
              <a:t> </a:t>
            </a:r>
            <a:r>
              <a:rPr lang="en-US" sz="1800" dirty="0" err="1"/>
              <a:t>cibles</a:t>
            </a:r>
            <a:r>
              <a:rPr lang="en-US" sz="1800" dirty="0"/>
              <a:t> ! </a:t>
            </a:r>
            <a:br>
              <a:rPr lang="en-US" sz="1800" dirty="0"/>
            </a:br>
            <a:r>
              <a:rPr lang="en-US" sz="1800" dirty="0" err="1"/>
              <a:t>Adaptez</a:t>
            </a:r>
            <a:r>
              <a:rPr lang="en-US" sz="1800" dirty="0"/>
              <a:t> </a:t>
            </a:r>
            <a:r>
              <a:rPr lang="en-US" sz="1800" dirty="0" err="1"/>
              <a:t>votre</a:t>
            </a:r>
            <a:r>
              <a:rPr lang="en-US" sz="1800" dirty="0"/>
              <a:t> message aux supports et aux reseaux </a:t>
            </a:r>
            <a:r>
              <a:rPr lang="en-US" sz="1800" dirty="0" err="1"/>
              <a:t>sociaux</a:t>
            </a:r>
            <a:r>
              <a:rPr lang="en-US" sz="1800" dirty="0"/>
              <a:t> </a:t>
            </a:r>
            <a:r>
              <a:rPr lang="en-US" sz="1800" dirty="0" err="1"/>
              <a:t>choisi</a:t>
            </a:r>
            <a:r>
              <a:rPr lang="en-US" sz="1800" dirty="0"/>
              <a:t>.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■"/>
            </a:pPr>
            <a:r>
              <a:rPr lang="fr-FR" sz="1800" dirty="0"/>
              <a:t>Rédigez le plus court possible (et clair et concis)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■"/>
            </a:pPr>
            <a:r>
              <a:rPr lang="fr-FR" sz="1800" b="1" dirty="0"/>
              <a:t>Une bonne image ou un bon visuel </a:t>
            </a:r>
            <a:r>
              <a:rPr lang="fr-FR" sz="1800" dirty="0"/>
              <a:t>(80 % du boulot) 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■"/>
            </a:pPr>
            <a:r>
              <a:rPr lang="fr-FR" sz="1800" dirty="0"/>
              <a:t>Votre lien, votre appel à l’action</a:t>
            </a:r>
            <a:endParaRPr sz="1800" dirty="0"/>
          </a:p>
          <a:p>
            <a:pPr marL="0" lvl="0" indent="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" sz="1800" dirty="0"/>
              <a:t>Mais aussi :</a:t>
            </a:r>
          </a:p>
          <a:p>
            <a:pPr marL="457200" lvl="0" indent="-342900" algn="l" rtl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SzPts val="1800"/>
              <a:buChar char="■"/>
            </a:pPr>
            <a:r>
              <a:rPr lang="en" sz="1800" dirty="0">
                <a:solidFill>
                  <a:schemeClr val="tx1"/>
                </a:solidFill>
              </a:rPr>
              <a:t>Une pincée </a:t>
            </a:r>
            <a:r>
              <a:rPr lang="en" sz="1800" dirty="0">
                <a:solidFill>
                  <a:schemeClr val="accent1"/>
                </a:solidFill>
              </a:rPr>
              <a:t>#motsclés </a:t>
            </a:r>
            <a:r>
              <a:rPr lang="en" sz="1800" dirty="0">
                <a:solidFill>
                  <a:schemeClr val="tx1"/>
                </a:solidFill>
              </a:rPr>
              <a:t>et de </a:t>
            </a:r>
            <a:r>
              <a:rPr lang="en" sz="1800" dirty="0">
                <a:solidFill>
                  <a:schemeClr val="accent1"/>
                </a:solidFill>
              </a:rPr>
              <a:t>@partenaires</a:t>
            </a:r>
            <a:r>
              <a:rPr lang="fr-FR" sz="1800" dirty="0">
                <a:solidFill>
                  <a:schemeClr val="accent1"/>
                </a:solidFill>
              </a:rPr>
              <a:t>tagués</a:t>
            </a:r>
            <a:endParaRPr sz="1800" dirty="0">
              <a:solidFill>
                <a:schemeClr val="accent1"/>
              </a:solidFill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 dirty="0">
                <a:solidFill>
                  <a:schemeClr val="tx1"/>
                </a:solidFill>
              </a:rPr>
              <a:t>Saupoudré le tout d’émo</a:t>
            </a:r>
            <a:r>
              <a:rPr lang="fr-FR" sz="1800" dirty="0" err="1">
                <a:solidFill>
                  <a:schemeClr val="tx1"/>
                </a:solidFill>
              </a:rPr>
              <a:t>jis</a:t>
            </a:r>
            <a:r>
              <a:rPr lang="fr-FR" sz="1800" dirty="0">
                <a:solidFill>
                  <a:schemeClr val="tx1"/>
                </a:solidFill>
              </a:rPr>
              <a:t> adéquat </a:t>
            </a:r>
            <a:br>
              <a:rPr lang="fr-FR" sz="1800" dirty="0">
                <a:solidFill>
                  <a:schemeClr val="tx1"/>
                </a:solidFill>
              </a:rPr>
            </a:br>
            <a:r>
              <a:rPr lang="fr-FR" sz="1800" dirty="0">
                <a:solidFill>
                  <a:schemeClr val="tx1"/>
                </a:solidFill>
              </a:rPr>
              <a:t>💡🚀🖥🤖</a:t>
            </a: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324" name="Google Shape;324;p40"/>
          <p:cNvSpPr txBox="1"/>
          <p:nvPr/>
        </p:nvSpPr>
        <p:spPr>
          <a:xfrm>
            <a:off x="316275" y="4324050"/>
            <a:ext cx="8524200" cy="5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 dirty="0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i="1" dirty="0">
              <a:solidFill>
                <a:schemeClr val="accen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325" name="Google Shape;325;p4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21</a:t>
            </a:fld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3"/>
          <p:cNvSpPr txBox="1">
            <a:spLocks noGrp="1"/>
          </p:cNvSpPr>
          <p:nvPr>
            <p:ph type="body" idx="1"/>
          </p:nvPr>
        </p:nvSpPr>
        <p:spPr>
          <a:xfrm>
            <a:off x="457200" y="1659788"/>
            <a:ext cx="3994500" cy="30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b="1" dirty="0"/>
              <a:t>Chez les autres</a:t>
            </a:r>
            <a:endParaRPr sz="30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/>
              <a:t>Comment font </a:t>
            </a:r>
            <a:br>
              <a:rPr lang="fr-FR" dirty="0"/>
            </a:br>
            <a:r>
              <a:rPr lang="fr-FR" dirty="0"/>
              <a:t>les </a:t>
            </a:r>
            <a:r>
              <a:rPr lang="fr-FR" dirty="0" err="1"/>
              <a:t>community</a:t>
            </a:r>
            <a:r>
              <a:rPr lang="fr-FR" dirty="0"/>
              <a:t> managers des entreprises/associations/causes</a:t>
            </a:r>
            <a:br>
              <a:rPr lang="fr-FR" dirty="0"/>
            </a:br>
            <a:r>
              <a:rPr lang="fr-FR" dirty="0"/>
              <a:t>que vous suivez ? </a:t>
            </a:r>
            <a:br>
              <a:rPr lang="fr-FR" dirty="0"/>
            </a:br>
            <a:r>
              <a:rPr lang="fr-FR" dirty="0"/>
              <a:t>Quelles sont leurs bonnes et mauvaises pratiques, selon vous ? </a:t>
            </a:r>
            <a:endParaRPr dirty="0"/>
          </a:p>
        </p:txBody>
      </p:sp>
      <p:sp>
        <p:nvSpPr>
          <p:cNvPr id="144" name="Google Shape;144;p23"/>
          <p:cNvSpPr txBox="1">
            <a:spLocks noGrp="1"/>
          </p:cNvSpPr>
          <p:nvPr>
            <p:ph type="body" idx="2"/>
          </p:nvPr>
        </p:nvSpPr>
        <p:spPr>
          <a:xfrm>
            <a:off x="4692275" y="1659788"/>
            <a:ext cx="3994500" cy="305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b="1" dirty="0"/>
              <a:t>Chez vous </a:t>
            </a:r>
            <a:endParaRPr sz="3000" b="1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/>
              <a:t>- Définir vos objectifs et les messages que vous souhaitez faire passer.</a:t>
            </a:r>
            <a:br>
              <a:rPr lang="fr-FR" dirty="0"/>
            </a:br>
            <a:r>
              <a:rPr lang="fr-FR" dirty="0"/>
              <a:t>- Faire la cartographie des outils et réseaux que vous allez utiliser. </a:t>
            </a:r>
            <a:endParaRPr dirty="0"/>
          </a:p>
        </p:txBody>
      </p:sp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Exercice à faire chez soi</a:t>
            </a:r>
            <a:endParaRPr dirty="0"/>
          </a:p>
        </p:txBody>
      </p:sp>
      <p:sp>
        <p:nvSpPr>
          <p:cNvPr id="146" name="Google Shape;146;p23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22</a:t>
            </a:fld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3" name="Google Shape;183;p28"/>
          <p:cNvGraphicFramePr/>
          <p:nvPr>
            <p:extLst>
              <p:ext uri="{D42A27DB-BD31-4B8C-83A1-F6EECF244321}">
                <p14:modId xmlns:p14="http://schemas.microsoft.com/office/powerpoint/2010/main" val="1315669027"/>
              </p:ext>
            </p:extLst>
          </p:nvPr>
        </p:nvGraphicFramePr>
        <p:xfrm>
          <a:off x="949325" y="1090426"/>
          <a:ext cx="7245350" cy="3659424"/>
        </p:xfrm>
        <a:graphic>
          <a:graphicData uri="http://schemas.openxmlformats.org/drawingml/2006/table">
            <a:tbl>
              <a:tblPr>
                <a:noFill/>
                <a:tableStyleId>{AA568DCF-DF7B-4E59-BB1A-D96F2BB13424}</a:tableStyleId>
              </a:tblPr>
              <a:tblGrid>
                <a:gridCol w="1449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9070">
                  <a:extLst>
                    <a:ext uri="{9D8B030D-6E8A-4147-A177-3AD203B41FA5}">
                      <a16:colId xmlns:a16="http://schemas.microsoft.com/office/drawing/2014/main" val="4107575843"/>
                    </a:ext>
                  </a:extLst>
                </a:gridCol>
                <a:gridCol w="14490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9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9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904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Instagram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Facebook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r-FR" sz="1800" b="1" i="0" u="none" strike="noStrike" cap="none" dirty="0" err="1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Linked</a:t>
                      </a: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 In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Twitter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904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Lundi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904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Mardi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904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Mercredi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9904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Jeudi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460153"/>
                  </a:ext>
                </a:extLst>
              </a:tr>
              <a:tr h="609904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i="0" u="none" strike="noStrike" cap="none" dirty="0">
                          <a:solidFill>
                            <a:schemeClr val="lt1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Vendredi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lt1"/>
                        </a:solidFill>
                        <a:latin typeface="Source Sans Pro"/>
                        <a:ea typeface="Source Sans Pro"/>
                        <a:cs typeface="Source Sans Pro"/>
                        <a:sym typeface="Source Sans Pro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118372"/>
                  </a:ext>
                </a:extLst>
              </a:tr>
            </a:tbl>
          </a:graphicData>
        </a:graphic>
      </p:graphicFrame>
      <p:sp>
        <p:nvSpPr>
          <p:cNvPr id="184" name="Google Shape;184;p28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Faire un planning de publication</a:t>
            </a:r>
            <a:endParaRPr dirty="0"/>
          </a:p>
        </p:txBody>
      </p:sp>
      <p:sp>
        <p:nvSpPr>
          <p:cNvPr id="185" name="Google Shape;185;p2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23</a:t>
            </a:fld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 idx="4294967295"/>
          </p:nvPr>
        </p:nvSpPr>
        <p:spPr>
          <a:xfrm>
            <a:off x="685799" y="2326294"/>
            <a:ext cx="8911047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200" dirty="0">
                <a:solidFill>
                  <a:schemeClr val="lt1"/>
                </a:solidFill>
              </a:rPr>
              <a:t>EXERCICE</a:t>
            </a:r>
            <a:endParaRPr sz="7200" dirty="0">
              <a:solidFill>
                <a:schemeClr val="lt1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4294967295"/>
          </p:nvPr>
        </p:nvSpPr>
        <p:spPr>
          <a:xfrm>
            <a:off x="685800" y="3297263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dirty="0"/>
              <a:t>Faire un post en respectant les règles !</a:t>
            </a:r>
            <a:endParaRPr sz="3000" dirty="0"/>
          </a:p>
        </p:txBody>
      </p:sp>
      <p:sp>
        <p:nvSpPr>
          <p:cNvPr id="134" name="Google Shape;134;p22"/>
          <p:cNvSpPr/>
          <p:nvPr/>
        </p:nvSpPr>
        <p:spPr>
          <a:xfrm>
            <a:off x="927350" y="701600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24</a:t>
            </a:fld>
            <a:endParaRPr/>
          </a:p>
        </p:txBody>
      </p:sp>
      <p:grpSp>
        <p:nvGrpSpPr>
          <p:cNvPr id="16" name="Google Shape;434;p41">
            <a:extLst>
              <a:ext uri="{FF2B5EF4-FFF2-40B4-BE49-F238E27FC236}">
                <a16:creationId xmlns:a16="http://schemas.microsoft.com/office/drawing/2014/main" id="{BE5F60EB-EC9D-4783-AB96-BD1DC3BCF7E1}"/>
              </a:ext>
            </a:extLst>
          </p:cNvPr>
          <p:cNvGrpSpPr/>
          <p:nvPr/>
        </p:nvGrpSpPr>
        <p:grpSpPr>
          <a:xfrm>
            <a:off x="1331103" y="888025"/>
            <a:ext cx="1007651" cy="1092350"/>
            <a:chOff x="5970800" y="1619250"/>
            <a:chExt cx="428650" cy="456725"/>
          </a:xfrm>
        </p:grpSpPr>
        <p:sp>
          <p:nvSpPr>
            <p:cNvPr id="17" name="Google Shape;435;p41">
              <a:extLst>
                <a:ext uri="{FF2B5EF4-FFF2-40B4-BE49-F238E27FC236}">
                  <a16:creationId xmlns:a16="http://schemas.microsoft.com/office/drawing/2014/main" id="{5151BDA1-701D-48D7-959C-D03F79A7EA94}"/>
                </a:ext>
              </a:extLst>
            </p:cNvPr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436;p41">
              <a:extLst>
                <a:ext uri="{FF2B5EF4-FFF2-40B4-BE49-F238E27FC236}">
                  <a16:creationId xmlns:a16="http://schemas.microsoft.com/office/drawing/2014/main" id="{3C042363-6EE8-4A82-BD8C-65F8BCFA0DC7}"/>
                </a:ext>
              </a:extLst>
            </p:cNvPr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437;p41">
              <a:extLst>
                <a:ext uri="{FF2B5EF4-FFF2-40B4-BE49-F238E27FC236}">
                  <a16:creationId xmlns:a16="http://schemas.microsoft.com/office/drawing/2014/main" id="{85D628FC-428C-43B2-8151-767FFBC3F72B}"/>
                </a:ext>
              </a:extLst>
            </p:cNvPr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438;p41">
              <a:extLst>
                <a:ext uri="{FF2B5EF4-FFF2-40B4-BE49-F238E27FC236}">
                  <a16:creationId xmlns:a16="http://schemas.microsoft.com/office/drawing/2014/main" id="{5A9A6222-8856-4635-80D2-C48F6824A320}"/>
                </a:ext>
              </a:extLst>
            </p:cNvPr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439;p41">
              <a:extLst>
                <a:ext uri="{FF2B5EF4-FFF2-40B4-BE49-F238E27FC236}">
                  <a16:creationId xmlns:a16="http://schemas.microsoft.com/office/drawing/2014/main" id="{4B55084C-C661-422F-AD85-99572A9F27D8}"/>
                </a:ext>
              </a:extLst>
            </p:cNvPr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819290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Webographie</a:t>
            </a:r>
            <a:endParaRPr dirty="0"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endParaRPr lang="fr-FR" sz="1800" dirty="0"/>
          </a:p>
          <a:p>
            <a:pPr marL="76200" lvl="0" indent="0">
              <a:buNone/>
            </a:pPr>
            <a:endParaRPr lang="fr-FR" sz="1800" b="1" dirty="0"/>
          </a:p>
          <a:p>
            <a:r>
              <a:rPr lang="fr-FR" sz="1800" b="1" dirty="0">
                <a:hlinkClick r:id="rId3"/>
              </a:rPr>
              <a:t>Comment construire une communauté : 10 conseils utiles</a:t>
            </a:r>
            <a:br>
              <a:rPr lang="fr-FR" sz="1800" b="1" dirty="0"/>
            </a:br>
            <a:endParaRPr lang="fr-FR" sz="1800" b="1" dirty="0"/>
          </a:p>
          <a:p>
            <a:r>
              <a:rPr lang="fr-FR" sz="1800" b="1" dirty="0">
                <a:hlinkClick r:id="rId4"/>
              </a:rPr>
              <a:t>Profession : Troll</a:t>
            </a:r>
            <a:br>
              <a:rPr lang="fr-FR" sz="1800" b="1" dirty="0"/>
            </a:br>
            <a:endParaRPr lang="fr-FR" sz="1800" b="1" dirty="0"/>
          </a:p>
          <a:p>
            <a:pPr>
              <a:spcBef>
                <a:spcPts val="0"/>
              </a:spcBef>
            </a:pPr>
            <a:r>
              <a:rPr lang="fr-FR" sz="1800" b="1" dirty="0">
                <a:hlinkClick r:id="rId5"/>
              </a:rPr>
              <a:t>Les "</a:t>
            </a:r>
            <a:r>
              <a:rPr lang="fr-FR" sz="1800" b="1" dirty="0" err="1">
                <a:hlinkClick r:id="rId5"/>
              </a:rPr>
              <a:t>community</a:t>
            </a:r>
            <a:r>
              <a:rPr lang="fr-FR" sz="1800" b="1" dirty="0">
                <a:hlinkClick r:id="rId5"/>
              </a:rPr>
              <a:t> managers", nouveaux rois de la communication ? </a:t>
            </a:r>
            <a:endParaRPr lang="fr-FR" sz="1800" b="1" dirty="0"/>
          </a:p>
          <a:p>
            <a:pPr lvl="0">
              <a:spcBef>
                <a:spcPts val="0"/>
              </a:spcBef>
            </a:pPr>
            <a:endParaRPr lang="fr-FR" sz="1800" dirty="0"/>
          </a:p>
          <a:p>
            <a:pPr>
              <a:spcBef>
                <a:spcPts val="0"/>
              </a:spcBef>
            </a:pPr>
            <a:r>
              <a:rPr lang="fr-FR" sz="1800" dirty="0">
                <a:hlinkClick r:id="rId6"/>
              </a:rPr>
              <a:t>Top 20 des Social </a:t>
            </a:r>
            <a:r>
              <a:rPr lang="fr-FR" sz="1800" dirty="0" err="1">
                <a:hlinkClick r:id="rId6"/>
              </a:rPr>
              <a:t>War</a:t>
            </a:r>
            <a:r>
              <a:rPr lang="fr-FR" sz="1800" dirty="0">
                <a:hlinkClick r:id="rId6"/>
              </a:rPr>
              <a:t> </a:t>
            </a:r>
            <a:r>
              <a:rPr lang="fr-FR" sz="1800" dirty="0" err="1">
                <a:hlinkClick r:id="rId6"/>
              </a:rPr>
              <a:t>Rooms</a:t>
            </a:r>
            <a:r>
              <a:rPr lang="fr-FR" sz="1800" dirty="0">
                <a:hlinkClick r:id="rId6"/>
              </a:rPr>
              <a:t> qui font rêver les </a:t>
            </a:r>
            <a:r>
              <a:rPr lang="fr-FR" sz="1800" dirty="0" err="1">
                <a:hlinkClick r:id="rId6"/>
              </a:rPr>
              <a:t>community</a:t>
            </a:r>
            <a:r>
              <a:rPr lang="fr-FR" sz="1800" dirty="0">
                <a:hlinkClick r:id="rId6"/>
              </a:rPr>
              <a:t> managers</a:t>
            </a:r>
            <a:endParaRPr lang="fr-FR" sz="1800"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45026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8"/>
          <p:cNvSpPr txBox="1">
            <a:spLocks noGrp="1"/>
          </p:cNvSpPr>
          <p:nvPr>
            <p:ph type="ctrTitle" idx="4294967295"/>
          </p:nvPr>
        </p:nvSpPr>
        <p:spPr>
          <a:xfrm>
            <a:off x="3260375" y="668944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6000" dirty="0">
                <a:solidFill>
                  <a:schemeClr val="accent2"/>
                </a:solidFill>
              </a:rPr>
              <a:t>Merci !</a:t>
            </a:r>
            <a:endParaRPr sz="6000" dirty="0">
              <a:solidFill>
                <a:schemeClr val="accent2"/>
              </a:solidFill>
            </a:endParaRPr>
          </a:p>
        </p:txBody>
      </p:sp>
      <p:sp>
        <p:nvSpPr>
          <p:cNvPr id="307" name="Google Shape;307;p38"/>
          <p:cNvSpPr txBox="1">
            <a:spLocks noGrp="1"/>
          </p:cNvSpPr>
          <p:nvPr>
            <p:ph type="subTitle" idx="4294967295"/>
          </p:nvPr>
        </p:nvSpPr>
        <p:spPr>
          <a:xfrm>
            <a:off x="3260375" y="1351725"/>
            <a:ext cx="47829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600" b="1" dirty="0">
                <a:solidFill>
                  <a:schemeClr val="lt1"/>
                </a:solidFill>
              </a:rPr>
              <a:t>Des</a:t>
            </a:r>
            <a:r>
              <a:rPr lang="en" sz="3600" b="1" dirty="0">
                <a:solidFill>
                  <a:schemeClr val="lt1"/>
                </a:solidFill>
              </a:rPr>
              <a:t> questions?</a:t>
            </a:r>
            <a:endParaRPr sz="3600" b="1" dirty="0">
              <a:solidFill>
                <a:schemeClr val="lt1"/>
              </a:solidFill>
            </a:endParaRPr>
          </a:p>
        </p:txBody>
      </p:sp>
      <p:sp>
        <p:nvSpPr>
          <p:cNvPr id="308" name="Google Shape;308;p38"/>
          <p:cNvSpPr txBox="1">
            <a:spLocks noGrp="1"/>
          </p:cNvSpPr>
          <p:nvPr>
            <p:ph type="body" idx="4294967295"/>
          </p:nvPr>
        </p:nvSpPr>
        <p:spPr>
          <a:xfrm>
            <a:off x="3260375" y="2294175"/>
            <a:ext cx="4782900" cy="125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/>
              <a:t>@</a:t>
            </a:r>
            <a:r>
              <a:rPr lang="fr-FR" sz="2400" dirty="0" err="1"/>
              <a:t>laviecheap</a:t>
            </a:r>
            <a:endParaRPr sz="2400" dirty="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hlinkClick r:id="rId3"/>
              </a:rPr>
              <a:t>aurelien@lab01.fr</a:t>
            </a:r>
            <a:r>
              <a:rPr lang="en" dirty="0"/>
              <a:t> </a:t>
            </a:r>
            <a:br>
              <a:rPr lang="en" dirty="0"/>
            </a:br>
            <a:br>
              <a:rPr lang="en" dirty="0"/>
            </a:br>
            <a:r>
              <a:rPr lang="en" dirty="0"/>
              <a:t>Présentation sous licence </a:t>
            </a:r>
            <a:br>
              <a:rPr lang="en" dirty="0"/>
            </a:br>
            <a:r>
              <a:rPr lang="en" dirty="0"/>
              <a:t>Creative Commons – </a:t>
            </a:r>
            <a:r>
              <a:rPr lang="fr-FR" dirty="0"/>
              <a:t>BY – SA</a:t>
            </a:r>
            <a:br>
              <a:rPr lang="fr-FR" dirty="0"/>
            </a:br>
            <a:r>
              <a:rPr lang="fr-FR" sz="1400" dirty="0"/>
              <a:t>Présentation réalisée avec Slides Carnival </a:t>
            </a:r>
            <a:r>
              <a:rPr lang="en" sz="1400" dirty="0"/>
              <a:t> </a:t>
            </a:r>
            <a:endParaRPr sz="2400" dirty="0"/>
          </a:p>
        </p:txBody>
      </p:sp>
      <p:sp>
        <p:nvSpPr>
          <p:cNvPr id="309" name="Google Shape;309;p38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26</a:t>
            </a:fld>
            <a:endParaRPr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C1BA606-D08C-4A09-AF5F-1C3DCC3CAF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4008" y="4474556"/>
            <a:ext cx="838200" cy="295275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E5C1FDE-EBFE-4DA3-803A-435D653854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8774" y="3880975"/>
            <a:ext cx="1482435" cy="1482435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0">
              <a:srgbClr val="FFD966"/>
            </a:gs>
            <a:gs pos="100000">
              <a:srgbClr val="FF99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10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8" name="Google Shape;1078;p44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426425" y="1451225"/>
            <a:ext cx="2291150" cy="550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9" name="Google Shape;1079;p44"/>
          <p:cNvSpPr txBox="1"/>
          <p:nvPr/>
        </p:nvSpPr>
        <p:spPr>
          <a:xfrm>
            <a:off x="1106100" y="2209500"/>
            <a:ext cx="6931800" cy="2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Free templates for all your presentation needs</a:t>
            </a:r>
            <a:endParaRPr sz="1800" b="1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grpSp>
        <p:nvGrpSpPr>
          <p:cNvPr id="1080" name="Google Shape;1080;p44"/>
          <p:cNvGrpSpPr/>
          <p:nvPr/>
        </p:nvGrpSpPr>
        <p:grpSpPr>
          <a:xfrm>
            <a:off x="690575" y="3290132"/>
            <a:ext cx="7762851" cy="892418"/>
            <a:chOff x="801125" y="3213932"/>
            <a:chExt cx="7762851" cy="892418"/>
          </a:xfrm>
        </p:grpSpPr>
        <p:grpSp>
          <p:nvGrpSpPr>
            <p:cNvPr id="1081" name="Google Shape;1081;p44"/>
            <p:cNvGrpSpPr/>
            <p:nvPr/>
          </p:nvGrpSpPr>
          <p:grpSpPr>
            <a:xfrm>
              <a:off x="4845759" y="3213932"/>
              <a:ext cx="1695900" cy="892418"/>
              <a:chOff x="4845759" y="3213932"/>
              <a:chExt cx="1695900" cy="892418"/>
            </a:xfrm>
          </p:grpSpPr>
          <p:sp>
            <p:nvSpPr>
              <p:cNvPr id="1082" name="Google Shape;1082;p44"/>
              <p:cNvSpPr txBox="1"/>
              <p:nvPr/>
            </p:nvSpPr>
            <p:spPr>
              <a:xfrm>
                <a:off x="4845759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Ready to use, professional and customizable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83" name="Google Shape;1083;p44"/>
              <p:cNvSpPr/>
              <p:nvPr/>
            </p:nvSpPr>
            <p:spPr>
              <a:xfrm>
                <a:off x="5603395" y="3213932"/>
                <a:ext cx="180627" cy="18117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5947" extrusionOk="0">
                    <a:moveTo>
                      <a:pt x="4679" y="0"/>
                    </a:moveTo>
                    <a:lnTo>
                      <a:pt x="4567" y="19"/>
                    </a:lnTo>
                    <a:lnTo>
                      <a:pt x="4474" y="37"/>
                    </a:lnTo>
                    <a:lnTo>
                      <a:pt x="4381" y="93"/>
                    </a:lnTo>
                    <a:lnTo>
                      <a:pt x="4288" y="168"/>
                    </a:lnTo>
                    <a:lnTo>
                      <a:pt x="3747" y="690"/>
                    </a:lnTo>
                    <a:lnTo>
                      <a:pt x="3729" y="746"/>
                    </a:lnTo>
                    <a:lnTo>
                      <a:pt x="3710" y="802"/>
                    </a:lnTo>
                    <a:lnTo>
                      <a:pt x="3729" y="857"/>
                    </a:lnTo>
                    <a:lnTo>
                      <a:pt x="3747" y="895"/>
                    </a:lnTo>
                    <a:lnTo>
                      <a:pt x="5033" y="2181"/>
                    </a:lnTo>
                    <a:lnTo>
                      <a:pt x="5089" y="2218"/>
                    </a:lnTo>
                    <a:lnTo>
                      <a:pt x="5182" y="2218"/>
                    </a:lnTo>
                    <a:lnTo>
                      <a:pt x="5238" y="2181"/>
                    </a:lnTo>
                    <a:lnTo>
                      <a:pt x="5779" y="1640"/>
                    </a:lnTo>
                    <a:lnTo>
                      <a:pt x="5835" y="1566"/>
                    </a:lnTo>
                    <a:lnTo>
                      <a:pt x="5891" y="1473"/>
                    </a:lnTo>
                    <a:lnTo>
                      <a:pt x="5928" y="1361"/>
                    </a:lnTo>
                    <a:lnTo>
                      <a:pt x="5928" y="1249"/>
                    </a:lnTo>
                    <a:lnTo>
                      <a:pt x="5928" y="1156"/>
                    </a:lnTo>
                    <a:lnTo>
                      <a:pt x="5891" y="1044"/>
                    </a:lnTo>
                    <a:lnTo>
                      <a:pt x="5835" y="951"/>
                    </a:lnTo>
                    <a:lnTo>
                      <a:pt x="5779" y="857"/>
                    </a:lnTo>
                    <a:lnTo>
                      <a:pt x="5071" y="168"/>
                    </a:lnTo>
                    <a:lnTo>
                      <a:pt x="4977" y="93"/>
                    </a:lnTo>
                    <a:lnTo>
                      <a:pt x="4884" y="37"/>
                    </a:lnTo>
                    <a:lnTo>
                      <a:pt x="4791" y="19"/>
                    </a:lnTo>
                    <a:lnTo>
                      <a:pt x="4679" y="0"/>
                    </a:lnTo>
                    <a:close/>
                    <a:moveTo>
                      <a:pt x="3393" y="1883"/>
                    </a:moveTo>
                    <a:lnTo>
                      <a:pt x="3449" y="1920"/>
                    </a:lnTo>
                    <a:lnTo>
                      <a:pt x="3486" y="1976"/>
                    </a:lnTo>
                    <a:lnTo>
                      <a:pt x="3505" y="2050"/>
                    </a:lnTo>
                    <a:lnTo>
                      <a:pt x="3486" y="2106"/>
                    </a:lnTo>
                    <a:lnTo>
                      <a:pt x="3449" y="2162"/>
                    </a:lnTo>
                    <a:lnTo>
                      <a:pt x="1660" y="3952"/>
                    </a:lnTo>
                    <a:lnTo>
                      <a:pt x="1604" y="3970"/>
                    </a:lnTo>
                    <a:lnTo>
                      <a:pt x="1548" y="3989"/>
                    </a:lnTo>
                    <a:lnTo>
                      <a:pt x="1492" y="3970"/>
                    </a:lnTo>
                    <a:lnTo>
                      <a:pt x="1436" y="3952"/>
                    </a:lnTo>
                    <a:lnTo>
                      <a:pt x="1399" y="3896"/>
                    </a:lnTo>
                    <a:lnTo>
                      <a:pt x="1380" y="3821"/>
                    </a:lnTo>
                    <a:lnTo>
                      <a:pt x="1399" y="3765"/>
                    </a:lnTo>
                    <a:lnTo>
                      <a:pt x="1436" y="3709"/>
                    </a:lnTo>
                    <a:lnTo>
                      <a:pt x="3225" y="1920"/>
                    </a:lnTo>
                    <a:lnTo>
                      <a:pt x="3281" y="1883"/>
                    </a:lnTo>
                    <a:close/>
                    <a:moveTo>
                      <a:pt x="1007" y="4362"/>
                    </a:moveTo>
                    <a:lnTo>
                      <a:pt x="1007" y="4921"/>
                    </a:lnTo>
                    <a:lnTo>
                      <a:pt x="1566" y="4921"/>
                    </a:lnTo>
                    <a:lnTo>
                      <a:pt x="1566" y="5331"/>
                    </a:lnTo>
                    <a:lnTo>
                      <a:pt x="821" y="5462"/>
                    </a:lnTo>
                    <a:lnTo>
                      <a:pt x="467" y="5107"/>
                    </a:lnTo>
                    <a:lnTo>
                      <a:pt x="597" y="4362"/>
                    </a:lnTo>
                    <a:close/>
                    <a:moveTo>
                      <a:pt x="3337" y="1118"/>
                    </a:moveTo>
                    <a:lnTo>
                      <a:pt x="3300" y="1156"/>
                    </a:lnTo>
                    <a:lnTo>
                      <a:pt x="243" y="4213"/>
                    </a:lnTo>
                    <a:lnTo>
                      <a:pt x="1" y="5611"/>
                    </a:lnTo>
                    <a:lnTo>
                      <a:pt x="1" y="5685"/>
                    </a:lnTo>
                    <a:lnTo>
                      <a:pt x="1" y="5741"/>
                    </a:lnTo>
                    <a:lnTo>
                      <a:pt x="38" y="5816"/>
                    </a:lnTo>
                    <a:lnTo>
                      <a:pt x="75" y="5853"/>
                    </a:lnTo>
                    <a:lnTo>
                      <a:pt x="131" y="5890"/>
                    </a:lnTo>
                    <a:lnTo>
                      <a:pt x="187" y="5928"/>
                    </a:lnTo>
                    <a:lnTo>
                      <a:pt x="243" y="5946"/>
                    </a:lnTo>
                    <a:lnTo>
                      <a:pt x="317" y="5928"/>
                    </a:lnTo>
                    <a:lnTo>
                      <a:pt x="1734" y="5685"/>
                    </a:lnTo>
                    <a:lnTo>
                      <a:pt x="4772" y="2647"/>
                    </a:lnTo>
                    <a:lnTo>
                      <a:pt x="4810" y="2591"/>
                    </a:lnTo>
                    <a:lnTo>
                      <a:pt x="4810" y="2535"/>
                    </a:lnTo>
                    <a:lnTo>
                      <a:pt x="4810" y="2498"/>
                    </a:lnTo>
                    <a:lnTo>
                      <a:pt x="4772" y="2442"/>
                    </a:lnTo>
                    <a:lnTo>
                      <a:pt x="3486" y="1156"/>
                    </a:lnTo>
                    <a:lnTo>
                      <a:pt x="3449" y="1118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084" name="Google Shape;1084;p44"/>
            <p:cNvGrpSpPr/>
            <p:nvPr/>
          </p:nvGrpSpPr>
          <p:grpSpPr>
            <a:xfrm>
              <a:off x="2823442" y="3214222"/>
              <a:ext cx="1695900" cy="892128"/>
              <a:chOff x="2823442" y="3214222"/>
              <a:chExt cx="1695900" cy="892128"/>
            </a:xfrm>
          </p:grpSpPr>
          <p:sp>
            <p:nvSpPr>
              <p:cNvPr id="1085" name="Google Shape;1085;p44"/>
              <p:cNvSpPr txBox="1"/>
              <p:nvPr/>
            </p:nvSpPr>
            <p:spPr>
              <a:xfrm>
                <a:off x="2823442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100% free for personal or commercial use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86" name="Google Shape;1086;p44"/>
              <p:cNvSpPr/>
              <p:nvPr/>
            </p:nvSpPr>
            <p:spPr>
              <a:xfrm>
                <a:off x="3569730" y="3214222"/>
                <a:ext cx="203323" cy="180597"/>
              </a:xfrm>
              <a:custGeom>
                <a:avLst/>
                <a:gdLst/>
                <a:ahLst/>
                <a:cxnLst/>
                <a:rect l="l" t="t" r="r" b="b"/>
                <a:pathLst>
                  <a:path w="6674" h="5928" extrusionOk="0">
                    <a:moveTo>
                      <a:pt x="2443" y="0"/>
                    </a:moveTo>
                    <a:lnTo>
                      <a:pt x="2275" y="37"/>
                    </a:lnTo>
                    <a:lnTo>
                      <a:pt x="2126" y="93"/>
                    </a:lnTo>
                    <a:lnTo>
                      <a:pt x="1995" y="187"/>
                    </a:lnTo>
                    <a:lnTo>
                      <a:pt x="1846" y="336"/>
                    </a:lnTo>
                    <a:lnTo>
                      <a:pt x="1753" y="503"/>
                    </a:lnTo>
                    <a:lnTo>
                      <a:pt x="1697" y="690"/>
                    </a:lnTo>
                    <a:lnTo>
                      <a:pt x="1660" y="876"/>
                    </a:lnTo>
                    <a:lnTo>
                      <a:pt x="1678" y="1063"/>
                    </a:lnTo>
                    <a:lnTo>
                      <a:pt x="1716" y="1249"/>
                    </a:lnTo>
                    <a:lnTo>
                      <a:pt x="1809" y="1417"/>
                    </a:lnTo>
                    <a:lnTo>
                      <a:pt x="1921" y="1566"/>
                    </a:lnTo>
                    <a:lnTo>
                      <a:pt x="3188" y="2889"/>
                    </a:lnTo>
                    <a:lnTo>
                      <a:pt x="3263" y="2945"/>
                    </a:lnTo>
                    <a:lnTo>
                      <a:pt x="3337" y="2964"/>
                    </a:lnTo>
                    <a:lnTo>
                      <a:pt x="3412" y="2945"/>
                    </a:lnTo>
                    <a:lnTo>
                      <a:pt x="3487" y="2889"/>
                    </a:lnTo>
                    <a:lnTo>
                      <a:pt x="4754" y="1566"/>
                    </a:lnTo>
                    <a:lnTo>
                      <a:pt x="4866" y="1417"/>
                    </a:lnTo>
                    <a:lnTo>
                      <a:pt x="4940" y="1249"/>
                    </a:lnTo>
                    <a:lnTo>
                      <a:pt x="4996" y="1063"/>
                    </a:lnTo>
                    <a:lnTo>
                      <a:pt x="5015" y="876"/>
                    </a:lnTo>
                    <a:lnTo>
                      <a:pt x="4978" y="690"/>
                    </a:lnTo>
                    <a:lnTo>
                      <a:pt x="4922" y="503"/>
                    </a:lnTo>
                    <a:lnTo>
                      <a:pt x="4810" y="336"/>
                    </a:lnTo>
                    <a:lnTo>
                      <a:pt x="4679" y="187"/>
                    </a:lnTo>
                    <a:lnTo>
                      <a:pt x="4549" y="93"/>
                    </a:lnTo>
                    <a:lnTo>
                      <a:pt x="4381" y="37"/>
                    </a:lnTo>
                    <a:lnTo>
                      <a:pt x="4232" y="0"/>
                    </a:lnTo>
                    <a:lnTo>
                      <a:pt x="4064" y="0"/>
                    </a:lnTo>
                    <a:lnTo>
                      <a:pt x="3897" y="19"/>
                    </a:lnTo>
                    <a:lnTo>
                      <a:pt x="3747" y="75"/>
                    </a:lnTo>
                    <a:lnTo>
                      <a:pt x="3598" y="168"/>
                    </a:lnTo>
                    <a:lnTo>
                      <a:pt x="3468" y="280"/>
                    </a:lnTo>
                    <a:lnTo>
                      <a:pt x="3337" y="429"/>
                    </a:lnTo>
                    <a:lnTo>
                      <a:pt x="3207" y="280"/>
                    </a:lnTo>
                    <a:lnTo>
                      <a:pt x="3076" y="168"/>
                    </a:lnTo>
                    <a:lnTo>
                      <a:pt x="2927" y="75"/>
                    </a:lnTo>
                    <a:lnTo>
                      <a:pt x="2778" y="19"/>
                    </a:lnTo>
                    <a:lnTo>
                      <a:pt x="2610" y="0"/>
                    </a:lnTo>
                    <a:close/>
                    <a:moveTo>
                      <a:pt x="2219" y="3691"/>
                    </a:moveTo>
                    <a:lnTo>
                      <a:pt x="1995" y="3728"/>
                    </a:lnTo>
                    <a:lnTo>
                      <a:pt x="1772" y="3784"/>
                    </a:lnTo>
                    <a:lnTo>
                      <a:pt x="1548" y="3877"/>
                    </a:lnTo>
                    <a:lnTo>
                      <a:pt x="1362" y="4008"/>
                    </a:lnTo>
                    <a:lnTo>
                      <a:pt x="821" y="4436"/>
                    </a:lnTo>
                    <a:lnTo>
                      <a:pt x="187" y="4436"/>
                    </a:lnTo>
                    <a:lnTo>
                      <a:pt x="113" y="4455"/>
                    </a:lnTo>
                    <a:lnTo>
                      <a:pt x="57" y="4492"/>
                    </a:lnTo>
                    <a:lnTo>
                      <a:pt x="1" y="4548"/>
                    </a:lnTo>
                    <a:lnTo>
                      <a:pt x="1" y="4623"/>
                    </a:lnTo>
                    <a:lnTo>
                      <a:pt x="1" y="5741"/>
                    </a:lnTo>
                    <a:lnTo>
                      <a:pt x="1" y="5816"/>
                    </a:lnTo>
                    <a:lnTo>
                      <a:pt x="57" y="5872"/>
                    </a:lnTo>
                    <a:lnTo>
                      <a:pt x="113" y="5909"/>
                    </a:lnTo>
                    <a:lnTo>
                      <a:pt x="187" y="5928"/>
                    </a:lnTo>
                    <a:lnTo>
                      <a:pt x="4325" y="5928"/>
                    </a:lnTo>
                    <a:lnTo>
                      <a:pt x="4437" y="5909"/>
                    </a:lnTo>
                    <a:lnTo>
                      <a:pt x="4568" y="5890"/>
                    </a:lnTo>
                    <a:lnTo>
                      <a:pt x="4679" y="5834"/>
                    </a:lnTo>
                    <a:lnTo>
                      <a:pt x="4791" y="5760"/>
                    </a:lnTo>
                    <a:lnTo>
                      <a:pt x="6543" y="4362"/>
                    </a:lnTo>
                    <a:lnTo>
                      <a:pt x="6599" y="4306"/>
                    </a:lnTo>
                    <a:lnTo>
                      <a:pt x="6637" y="4231"/>
                    </a:lnTo>
                    <a:lnTo>
                      <a:pt x="6674" y="4157"/>
                    </a:lnTo>
                    <a:lnTo>
                      <a:pt x="6674" y="4082"/>
                    </a:lnTo>
                    <a:lnTo>
                      <a:pt x="6674" y="4008"/>
                    </a:lnTo>
                    <a:lnTo>
                      <a:pt x="6655" y="3933"/>
                    </a:lnTo>
                    <a:lnTo>
                      <a:pt x="6618" y="3859"/>
                    </a:lnTo>
                    <a:lnTo>
                      <a:pt x="6543" y="3784"/>
                    </a:lnTo>
                    <a:lnTo>
                      <a:pt x="6506" y="3747"/>
                    </a:lnTo>
                    <a:lnTo>
                      <a:pt x="6432" y="3728"/>
                    </a:lnTo>
                    <a:lnTo>
                      <a:pt x="6376" y="3709"/>
                    </a:lnTo>
                    <a:lnTo>
                      <a:pt x="6301" y="3709"/>
                    </a:lnTo>
                    <a:lnTo>
                      <a:pt x="6171" y="3728"/>
                    </a:lnTo>
                    <a:lnTo>
                      <a:pt x="6115" y="3747"/>
                    </a:lnTo>
                    <a:lnTo>
                      <a:pt x="6059" y="3784"/>
                    </a:lnTo>
                    <a:lnTo>
                      <a:pt x="4978" y="4641"/>
                    </a:lnTo>
                    <a:lnTo>
                      <a:pt x="4885" y="4716"/>
                    </a:lnTo>
                    <a:lnTo>
                      <a:pt x="4773" y="4772"/>
                    </a:lnTo>
                    <a:lnTo>
                      <a:pt x="4642" y="4809"/>
                    </a:lnTo>
                    <a:lnTo>
                      <a:pt x="3095" y="4809"/>
                    </a:lnTo>
                    <a:lnTo>
                      <a:pt x="3039" y="4772"/>
                    </a:lnTo>
                    <a:lnTo>
                      <a:pt x="2983" y="4716"/>
                    </a:lnTo>
                    <a:lnTo>
                      <a:pt x="2965" y="4660"/>
                    </a:lnTo>
                    <a:lnTo>
                      <a:pt x="2965" y="4586"/>
                    </a:lnTo>
                    <a:lnTo>
                      <a:pt x="3002" y="4511"/>
                    </a:lnTo>
                    <a:lnTo>
                      <a:pt x="3076" y="4455"/>
                    </a:lnTo>
                    <a:lnTo>
                      <a:pt x="3151" y="4436"/>
                    </a:lnTo>
                    <a:lnTo>
                      <a:pt x="4120" y="4436"/>
                    </a:lnTo>
                    <a:lnTo>
                      <a:pt x="4195" y="4418"/>
                    </a:lnTo>
                    <a:lnTo>
                      <a:pt x="4307" y="4362"/>
                    </a:lnTo>
                    <a:lnTo>
                      <a:pt x="4363" y="4306"/>
                    </a:lnTo>
                    <a:lnTo>
                      <a:pt x="4400" y="4250"/>
                    </a:lnTo>
                    <a:lnTo>
                      <a:pt x="4419" y="4194"/>
                    </a:lnTo>
                    <a:lnTo>
                      <a:pt x="4437" y="4138"/>
                    </a:lnTo>
                    <a:lnTo>
                      <a:pt x="4456" y="4045"/>
                    </a:lnTo>
                    <a:lnTo>
                      <a:pt x="4437" y="3970"/>
                    </a:lnTo>
                    <a:lnTo>
                      <a:pt x="4400" y="3896"/>
                    </a:lnTo>
                    <a:lnTo>
                      <a:pt x="4363" y="3821"/>
                    </a:lnTo>
                    <a:lnTo>
                      <a:pt x="4307" y="3784"/>
                    </a:lnTo>
                    <a:lnTo>
                      <a:pt x="4232" y="3728"/>
                    </a:lnTo>
                    <a:lnTo>
                      <a:pt x="4158" y="3709"/>
                    </a:lnTo>
                    <a:lnTo>
                      <a:pt x="4083" y="369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087" name="Google Shape;1087;p44"/>
            <p:cNvGrpSpPr/>
            <p:nvPr/>
          </p:nvGrpSpPr>
          <p:grpSpPr>
            <a:xfrm>
              <a:off x="6868076" y="3213932"/>
              <a:ext cx="1695900" cy="892418"/>
              <a:chOff x="6868076" y="3213932"/>
              <a:chExt cx="1695900" cy="892418"/>
            </a:xfrm>
          </p:grpSpPr>
          <p:sp>
            <p:nvSpPr>
              <p:cNvPr id="1088" name="Google Shape;1088;p44"/>
              <p:cNvSpPr txBox="1"/>
              <p:nvPr/>
            </p:nvSpPr>
            <p:spPr>
              <a:xfrm>
                <a:off x="6868076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Blow your audience away with attractive visuals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89" name="Google Shape;1089;p44"/>
              <p:cNvSpPr/>
              <p:nvPr/>
            </p:nvSpPr>
            <p:spPr>
              <a:xfrm>
                <a:off x="7625712" y="3213932"/>
                <a:ext cx="180627" cy="181175"/>
              </a:xfrm>
              <a:custGeom>
                <a:avLst/>
                <a:gdLst/>
                <a:ahLst/>
                <a:cxnLst/>
                <a:rect l="l" t="t" r="r" b="b"/>
                <a:pathLst>
                  <a:path w="5929" h="5947" extrusionOk="0">
                    <a:moveTo>
                      <a:pt x="784" y="4940"/>
                    </a:moveTo>
                    <a:lnTo>
                      <a:pt x="839" y="4958"/>
                    </a:lnTo>
                    <a:lnTo>
                      <a:pt x="933" y="5014"/>
                    </a:lnTo>
                    <a:lnTo>
                      <a:pt x="989" y="5107"/>
                    </a:lnTo>
                    <a:lnTo>
                      <a:pt x="1007" y="5145"/>
                    </a:lnTo>
                    <a:lnTo>
                      <a:pt x="1007" y="5201"/>
                    </a:lnTo>
                    <a:lnTo>
                      <a:pt x="1007" y="5257"/>
                    </a:lnTo>
                    <a:lnTo>
                      <a:pt x="989" y="5313"/>
                    </a:lnTo>
                    <a:lnTo>
                      <a:pt x="933" y="5406"/>
                    </a:lnTo>
                    <a:lnTo>
                      <a:pt x="839" y="5462"/>
                    </a:lnTo>
                    <a:lnTo>
                      <a:pt x="784" y="5480"/>
                    </a:lnTo>
                    <a:lnTo>
                      <a:pt x="672" y="5480"/>
                    </a:lnTo>
                    <a:lnTo>
                      <a:pt x="634" y="5462"/>
                    </a:lnTo>
                    <a:lnTo>
                      <a:pt x="541" y="5406"/>
                    </a:lnTo>
                    <a:lnTo>
                      <a:pt x="485" y="5313"/>
                    </a:lnTo>
                    <a:lnTo>
                      <a:pt x="467" y="5257"/>
                    </a:lnTo>
                    <a:lnTo>
                      <a:pt x="448" y="5201"/>
                    </a:lnTo>
                    <a:lnTo>
                      <a:pt x="467" y="5145"/>
                    </a:lnTo>
                    <a:lnTo>
                      <a:pt x="485" y="5107"/>
                    </a:lnTo>
                    <a:lnTo>
                      <a:pt x="541" y="5014"/>
                    </a:lnTo>
                    <a:lnTo>
                      <a:pt x="634" y="4958"/>
                    </a:lnTo>
                    <a:lnTo>
                      <a:pt x="672" y="4940"/>
                    </a:lnTo>
                    <a:close/>
                    <a:moveTo>
                      <a:pt x="206" y="2610"/>
                    </a:moveTo>
                    <a:lnTo>
                      <a:pt x="168" y="2628"/>
                    </a:lnTo>
                    <a:lnTo>
                      <a:pt x="75" y="2684"/>
                    </a:lnTo>
                    <a:lnTo>
                      <a:pt x="19" y="2777"/>
                    </a:lnTo>
                    <a:lnTo>
                      <a:pt x="1" y="2833"/>
                    </a:lnTo>
                    <a:lnTo>
                      <a:pt x="1" y="2889"/>
                    </a:lnTo>
                    <a:lnTo>
                      <a:pt x="1" y="5667"/>
                    </a:lnTo>
                    <a:lnTo>
                      <a:pt x="1" y="5723"/>
                    </a:lnTo>
                    <a:lnTo>
                      <a:pt x="19" y="5779"/>
                    </a:lnTo>
                    <a:lnTo>
                      <a:pt x="75" y="5872"/>
                    </a:lnTo>
                    <a:lnTo>
                      <a:pt x="168" y="5928"/>
                    </a:lnTo>
                    <a:lnTo>
                      <a:pt x="206" y="5946"/>
                    </a:lnTo>
                    <a:lnTo>
                      <a:pt x="1250" y="5946"/>
                    </a:lnTo>
                    <a:lnTo>
                      <a:pt x="1305" y="5928"/>
                    </a:lnTo>
                    <a:lnTo>
                      <a:pt x="1399" y="5872"/>
                    </a:lnTo>
                    <a:lnTo>
                      <a:pt x="1455" y="5779"/>
                    </a:lnTo>
                    <a:lnTo>
                      <a:pt x="1473" y="5723"/>
                    </a:lnTo>
                    <a:lnTo>
                      <a:pt x="1473" y="5667"/>
                    </a:lnTo>
                    <a:lnTo>
                      <a:pt x="1473" y="2889"/>
                    </a:lnTo>
                    <a:lnTo>
                      <a:pt x="1473" y="2833"/>
                    </a:lnTo>
                    <a:lnTo>
                      <a:pt x="1455" y="2777"/>
                    </a:lnTo>
                    <a:lnTo>
                      <a:pt x="1399" y="2684"/>
                    </a:lnTo>
                    <a:lnTo>
                      <a:pt x="1305" y="2628"/>
                    </a:lnTo>
                    <a:lnTo>
                      <a:pt x="1250" y="2610"/>
                    </a:lnTo>
                    <a:close/>
                    <a:moveTo>
                      <a:pt x="3617" y="0"/>
                    </a:moveTo>
                    <a:lnTo>
                      <a:pt x="3524" y="19"/>
                    </a:lnTo>
                    <a:lnTo>
                      <a:pt x="3468" y="75"/>
                    </a:lnTo>
                    <a:lnTo>
                      <a:pt x="3393" y="168"/>
                    </a:lnTo>
                    <a:lnTo>
                      <a:pt x="3337" y="261"/>
                    </a:lnTo>
                    <a:lnTo>
                      <a:pt x="3263" y="485"/>
                    </a:lnTo>
                    <a:lnTo>
                      <a:pt x="3225" y="671"/>
                    </a:lnTo>
                    <a:lnTo>
                      <a:pt x="3169" y="858"/>
                    </a:lnTo>
                    <a:lnTo>
                      <a:pt x="3114" y="1044"/>
                    </a:lnTo>
                    <a:lnTo>
                      <a:pt x="3039" y="1212"/>
                    </a:lnTo>
                    <a:lnTo>
                      <a:pt x="2983" y="1286"/>
                    </a:lnTo>
                    <a:lnTo>
                      <a:pt x="2927" y="1361"/>
                    </a:lnTo>
                    <a:lnTo>
                      <a:pt x="2797" y="1510"/>
                    </a:lnTo>
                    <a:lnTo>
                      <a:pt x="2666" y="1659"/>
                    </a:lnTo>
                    <a:lnTo>
                      <a:pt x="2442" y="1995"/>
                    </a:lnTo>
                    <a:lnTo>
                      <a:pt x="2200" y="2330"/>
                    </a:lnTo>
                    <a:lnTo>
                      <a:pt x="2051" y="2498"/>
                    </a:lnTo>
                    <a:lnTo>
                      <a:pt x="1883" y="2666"/>
                    </a:lnTo>
                    <a:lnTo>
                      <a:pt x="1865" y="2722"/>
                    </a:lnTo>
                    <a:lnTo>
                      <a:pt x="1846" y="2777"/>
                    </a:lnTo>
                    <a:lnTo>
                      <a:pt x="1846" y="5257"/>
                    </a:lnTo>
                    <a:lnTo>
                      <a:pt x="1865" y="5313"/>
                    </a:lnTo>
                    <a:lnTo>
                      <a:pt x="1883" y="5350"/>
                    </a:lnTo>
                    <a:lnTo>
                      <a:pt x="1939" y="5387"/>
                    </a:lnTo>
                    <a:lnTo>
                      <a:pt x="1995" y="5387"/>
                    </a:lnTo>
                    <a:lnTo>
                      <a:pt x="2126" y="5406"/>
                    </a:lnTo>
                    <a:lnTo>
                      <a:pt x="2293" y="5462"/>
                    </a:lnTo>
                    <a:lnTo>
                      <a:pt x="2592" y="5573"/>
                    </a:lnTo>
                    <a:lnTo>
                      <a:pt x="2890" y="5704"/>
                    </a:lnTo>
                    <a:lnTo>
                      <a:pt x="3225" y="5816"/>
                    </a:lnTo>
                    <a:lnTo>
                      <a:pt x="3393" y="5872"/>
                    </a:lnTo>
                    <a:lnTo>
                      <a:pt x="3580" y="5909"/>
                    </a:lnTo>
                    <a:lnTo>
                      <a:pt x="3785" y="5946"/>
                    </a:lnTo>
                    <a:lnTo>
                      <a:pt x="4400" y="5946"/>
                    </a:lnTo>
                    <a:lnTo>
                      <a:pt x="4586" y="5928"/>
                    </a:lnTo>
                    <a:lnTo>
                      <a:pt x="4772" y="5909"/>
                    </a:lnTo>
                    <a:lnTo>
                      <a:pt x="4940" y="5853"/>
                    </a:lnTo>
                    <a:lnTo>
                      <a:pt x="5108" y="5797"/>
                    </a:lnTo>
                    <a:lnTo>
                      <a:pt x="5238" y="5723"/>
                    </a:lnTo>
                    <a:lnTo>
                      <a:pt x="5332" y="5611"/>
                    </a:lnTo>
                    <a:lnTo>
                      <a:pt x="5388" y="5499"/>
                    </a:lnTo>
                    <a:lnTo>
                      <a:pt x="5425" y="5368"/>
                    </a:lnTo>
                    <a:lnTo>
                      <a:pt x="5425" y="5238"/>
                    </a:lnTo>
                    <a:lnTo>
                      <a:pt x="5406" y="5089"/>
                    </a:lnTo>
                    <a:lnTo>
                      <a:pt x="5481" y="4996"/>
                    </a:lnTo>
                    <a:lnTo>
                      <a:pt x="5537" y="4902"/>
                    </a:lnTo>
                    <a:lnTo>
                      <a:pt x="5574" y="4809"/>
                    </a:lnTo>
                    <a:lnTo>
                      <a:pt x="5611" y="4697"/>
                    </a:lnTo>
                    <a:lnTo>
                      <a:pt x="5630" y="4567"/>
                    </a:lnTo>
                    <a:lnTo>
                      <a:pt x="5630" y="4455"/>
                    </a:lnTo>
                    <a:lnTo>
                      <a:pt x="5630" y="4325"/>
                    </a:lnTo>
                    <a:lnTo>
                      <a:pt x="5593" y="4213"/>
                    </a:lnTo>
                    <a:lnTo>
                      <a:pt x="5667" y="4101"/>
                    </a:lnTo>
                    <a:lnTo>
                      <a:pt x="5723" y="3989"/>
                    </a:lnTo>
                    <a:lnTo>
                      <a:pt x="5742" y="3877"/>
                    </a:lnTo>
                    <a:lnTo>
                      <a:pt x="5779" y="3747"/>
                    </a:lnTo>
                    <a:lnTo>
                      <a:pt x="5779" y="3635"/>
                    </a:lnTo>
                    <a:lnTo>
                      <a:pt x="5760" y="3523"/>
                    </a:lnTo>
                    <a:lnTo>
                      <a:pt x="5742" y="3393"/>
                    </a:lnTo>
                    <a:lnTo>
                      <a:pt x="5704" y="3299"/>
                    </a:lnTo>
                    <a:lnTo>
                      <a:pt x="5798" y="3169"/>
                    </a:lnTo>
                    <a:lnTo>
                      <a:pt x="5872" y="3038"/>
                    </a:lnTo>
                    <a:lnTo>
                      <a:pt x="5909" y="2889"/>
                    </a:lnTo>
                    <a:lnTo>
                      <a:pt x="5928" y="2722"/>
                    </a:lnTo>
                    <a:lnTo>
                      <a:pt x="5909" y="2591"/>
                    </a:lnTo>
                    <a:lnTo>
                      <a:pt x="5872" y="2461"/>
                    </a:lnTo>
                    <a:lnTo>
                      <a:pt x="5816" y="2349"/>
                    </a:lnTo>
                    <a:lnTo>
                      <a:pt x="5723" y="2256"/>
                    </a:lnTo>
                    <a:lnTo>
                      <a:pt x="5630" y="2162"/>
                    </a:lnTo>
                    <a:lnTo>
                      <a:pt x="5518" y="2106"/>
                    </a:lnTo>
                    <a:lnTo>
                      <a:pt x="5388" y="2069"/>
                    </a:lnTo>
                    <a:lnTo>
                      <a:pt x="5238" y="2051"/>
                    </a:lnTo>
                    <a:lnTo>
                      <a:pt x="4064" y="2051"/>
                    </a:lnTo>
                    <a:lnTo>
                      <a:pt x="4101" y="1920"/>
                    </a:lnTo>
                    <a:lnTo>
                      <a:pt x="4157" y="1808"/>
                    </a:lnTo>
                    <a:lnTo>
                      <a:pt x="4288" y="1566"/>
                    </a:lnTo>
                    <a:lnTo>
                      <a:pt x="4344" y="1435"/>
                    </a:lnTo>
                    <a:lnTo>
                      <a:pt x="4400" y="1286"/>
                    </a:lnTo>
                    <a:lnTo>
                      <a:pt x="4437" y="1119"/>
                    </a:lnTo>
                    <a:lnTo>
                      <a:pt x="4456" y="951"/>
                    </a:lnTo>
                    <a:lnTo>
                      <a:pt x="4437" y="802"/>
                    </a:lnTo>
                    <a:lnTo>
                      <a:pt x="4418" y="671"/>
                    </a:lnTo>
                    <a:lnTo>
                      <a:pt x="4400" y="541"/>
                    </a:lnTo>
                    <a:lnTo>
                      <a:pt x="4362" y="447"/>
                    </a:lnTo>
                    <a:lnTo>
                      <a:pt x="4306" y="354"/>
                    </a:lnTo>
                    <a:lnTo>
                      <a:pt x="4251" y="280"/>
                    </a:lnTo>
                    <a:lnTo>
                      <a:pt x="4195" y="205"/>
                    </a:lnTo>
                    <a:lnTo>
                      <a:pt x="4139" y="168"/>
                    </a:lnTo>
                    <a:lnTo>
                      <a:pt x="3990" y="75"/>
                    </a:lnTo>
                    <a:lnTo>
                      <a:pt x="3859" y="37"/>
                    </a:lnTo>
                    <a:lnTo>
                      <a:pt x="3729" y="19"/>
                    </a:lnTo>
                    <a:lnTo>
                      <a:pt x="3617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4343"/>
                  </a:solidFill>
                </a:endParaRPr>
              </a:p>
            </p:txBody>
          </p:sp>
        </p:grpSp>
        <p:grpSp>
          <p:nvGrpSpPr>
            <p:cNvPr id="1090" name="Google Shape;1090;p44"/>
            <p:cNvGrpSpPr/>
            <p:nvPr/>
          </p:nvGrpSpPr>
          <p:grpSpPr>
            <a:xfrm>
              <a:off x="801125" y="3214206"/>
              <a:ext cx="1695900" cy="892144"/>
              <a:chOff x="801125" y="3214206"/>
              <a:chExt cx="1695900" cy="892144"/>
            </a:xfrm>
          </p:grpSpPr>
          <p:sp>
            <p:nvSpPr>
              <p:cNvPr id="1091" name="Google Shape;1091;p44"/>
              <p:cNvSpPr txBox="1"/>
              <p:nvPr/>
            </p:nvSpPr>
            <p:spPr>
              <a:xfrm>
                <a:off x="801125" y="3469450"/>
                <a:ext cx="1695900" cy="63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" sz="1200">
                    <a:solidFill>
                      <a:srgbClr val="434343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For PowerPoint and Google Slides</a:t>
                </a:r>
                <a:endParaRPr sz="1200">
                  <a:solidFill>
                    <a:srgbClr val="434343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1092" name="Google Shape;1092;p44"/>
              <p:cNvSpPr/>
              <p:nvPr/>
            </p:nvSpPr>
            <p:spPr>
              <a:xfrm>
                <a:off x="1535764" y="3214206"/>
                <a:ext cx="226629" cy="180627"/>
              </a:xfrm>
              <a:custGeom>
                <a:avLst/>
                <a:gdLst/>
                <a:ahLst/>
                <a:cxnLst/>
                <a:rect l="l" t="t" r="r" b="b"/>
                <a:pathLst>
                  <a:path w="7439" h="5929" extrusionOk="0">
                    <a:moveTo>
                      <a:pt x="5947" y="728"/>
                    </a:moveTo>
                    <a:lnTo>
                      <a:pt x="5947" y="3710"/>
                    </a:lnTo>
                    <a:lnTo>
                      <a:pt x="1492" y="3710"/>
                    </a:lnTo>
                    <a:lnTo>
                      <a:pt x="1492" y="728"/>
                    </a:lnTo>
                    <a:close/>
                    <a:moveTo>
                      <a:pt x="1194" y="1"/>
                    </a:moveTo>
                    <a:lnTo>
                      <a:pt x="1101" y="38"/>
                    </a:lnTo>
                    <a:lnTo>
                      <a:pt x="989" y="94"/>
                    </a:lnTo>
                    <a:lnTo>
                      <a:pt x="914" y="150"/>
                    </a:lnTo>
                    <a:lnTo>
                      <a:pt x="840" y="243"/>
                    </a:lnTo>
                    <a:lnTo>
                      <a:pt x="802" y="336"/>
                    </a:lnTo>
                    <a:lnTo>
                      <a:pt x="765" y="430"/>
                    </a:lnTo>
                    <a:lnTo>
                      <a:pt x="746" y="542"/>
                    </a:lnTo>
                    <a:lnTo>
                      <a:pt x="746" y="4437"/>
                    </a:lnTo>
                    <a:lnTo>
                      <a:pt x="6693" y="4437"/>
                    </a:lnTo>
                    <a:lnTo>
                      <a:pt x="6693" y="542"/>
                    </a:lnTo>
                    <a:lnTo>
                      <a:pt x="6674" y="430"/>
                    </a:lnTo>
                    <a:lnTo>
                      <a:pt x="6655" y="336"/>
                    </a:lnTo>
                    <a:lnTo>
                      <a:pt x="6599" y="243"/>
                    </a:lnTo>
                    <a:lnTo>
                      <a:pt x="6525" y="150"/>
                    </a:lnTo>
                    <a:lnTo>
                      <a:pt x="6450" y="94"/>
                    </a:lnTo>
                    <a:lnTo>
                      <a:pt x="6357" y="38"/>
                    </a:lnTo>
                    <a:lnTo>
                      <a:pt x="6245" y="1"/>
                    </a:lnTo>
                    <a:close/>
                    <a:moveTo>
                      <a:pt x="187" y="4810"/>
                    </a:moveTo>
                    <a:lnTo>
                      <a:pt x="131" y="4829"/>
                    </a:lnTo>
                    <a:lnTo>
                      <a:pt x="57" y="4866"/>
                    </a:lnTo>
                    <a:lnTo>
                      <a:pt x="20" y="4941"/>
                    </a:lnTo>
                    <a:lnTo>
                      <a:pt x="1" y="4996"/>
                    </a:lnTo>
                    <a:lnTo>
                      <a:pt x="1" y="5183"/>
                    </a:lnTo>
                    <a:lnTo>
                      <a:pt x="20" y="5332"/>
                    </a:lnTo>
                    <a:lnTo>
                      <a:pt x="75" y="5481"/>
                    </a:lnTo>
                    <a:lnTo>
                      <a:pt x="131" y="5612"/>
                    </a:lnTo>
                    <a:lnTo>
                      <a:pt x="225" y="5705"/>
                    </a:lnTo>
                    <a:lnTo>
                      <a:pt x="336" y="5798"/>
                    </a:lnTo>
                    <a:lnTo>
                      <a:pt x="467" y="5873"/>
                    </a:lnTo>
                    <a:lnTo>
                      <a:pt x="597" y="5910"/>
                    </a:lnTo>
                    <a:lnTo>
                      <a:pt x="746" y="5928"/>
                    </a:lnTo>
                    <a:lnTo>
                      <a:pt x="6693" y="5928"/>
                    </a:lnTo>
                    <a:lnTo>
                      <a:pt x="6842" y="5910"/>
                    </a:lnTo>
                    <a:lnTo>
                      <a:pt x="6972" y="5873"/>
                    </a:lnTo>
                    <a:lnTo>
                      <a:pt x="7103" y="5798"/>
                    </a:lnTo>
                    <a:lnTo>
                      <a:pt x="7214" y="5705"/>
                    </a:lnTo>
                    <a:lnTo>
                      <a:pt x="7308" y="5612"/>
                    </a:lnTo>
                    <a:lnTo>
                      <a:pt x="7382" y="5481"/>
                    </a:lnTo>
                    <a:lnTo>
                      <a:pt x="7420" y="5332"/>
                    </a:lnTo>
                    <a:lnTo>
                      <a:pt x="7438" y="5183"/>
                    </a:lnTo>
                    <a:lnTo>
                      <a:pt x="7438" y="4996"/>
                    </a:lnTo>
                    <a:lnTo>
                      <a:pt x="7420" y="4941"/>
                    </a:lnTo>
                    <a:lnTo>
                      <a:pt x="7382" y="4866"/>
                    </a:lnTo>
                    <a:lnTo>
                      <a:pt x="7326" y="4829"/>
                    </a:lnTo>
                    <a:lnTo>
                      <a:pt x="7252" y="4810"/>
                    </a:lnTo>
                    <a:lnTo>
                      <a:pt x="4437" y="4810"/>
                    </a:lnTo>
                    <a:lnTo>
                      <a:pt x="4419" y="4903"/>
                    </a:lnTo>
                    <a:lnTo>
                      <a:pt x="4400" y="4978"/>
                    </a:lnTo>
                    <a:lnTo>
                      <a:pt x="4363" y="5034"/>
                    </a:lnTo>
                    <a:lnTo>
                      <a:pt x="4325" y="5090"/>
                    </a:lnTo>
                    <a:lnTo>
                      <a:pt x="4269" y="5127"/>
                    </a:lnTo>
                    <a:lnTo>
                      <a:pt x="4195" y="5164"/>
                    </a:lnTo>
                    <a:lnTo>
                      <a:pt x="4139" y="5183"/>
                    </a:lnTo>
                    <a:lnTo>
                      <a:pt x="3263" y="5183"/>
                    </a:lnTo>
                    <a:lnTo>
                      <a:pt x="3207" y="5146"/>
                    </a:lnTo>
                    <a:lnTo>
                      <a:pt x="3132" y="5108"/>
                    </a:lnTo>
                    <a:lnTo>
                      <a:pt x="3076" y="5071"/>
                    </a:lnTo>
                    <a:lnTo>
                      <a:pt x="3039" y="5015"/>
                    </a:lnTo>
                    <a:lnTo>
                      <a:pt x="3002" y="4941"/>
                    </a:lnTo>
                    <a:lnTo>
                      <a:pt x="2983" y="4885"/>
                    </a:lnTo>
                    <a:lnTo>
                      <a:pt x="2965" y="481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solidFill>
                    <a:srgbClr val="434343"/>
                  </a:solidFill>
                </a:endParaRPr>
              </a:p>
            </p:txBody>
          </p:sp>
        </p:grpSp>
      </p:grp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1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Au programme</a:t>
            </a:r>
            <a:endParaRPr dirty="0"/>
          </a:p>
        </p:txBody>
      </p:sp>
      <p:sp>
        <p:nvSpPr>
          <p:cNvPr id="126" name="Google Shape;126;p21"/>
          <p:cNvSpPr txBox="1">
            <a:spLocks noGrp="1"/>
          </p:cNvSpPr>
          <p:nvPr>
            <p:ph type="body" idx="1"/>
          </p:nvPr>
        </p:nvSpPr>
        <p:spPr>
          <a:xfrm>
            <a:off x="753150" y="1200150"/>
            <a:ext cx="76377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endParaRPr lang="fr-FR" dirty="0"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Théorie</a:t>
            </a:r>
            <a:br>
              <a:rPr lang="fr-FR" dirty="0"/>
            </a:b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Et vous dans tout ça ? 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■"/>
            </a:pPr>
            <a:r>
              <a:rPr lang="fr-FR" dirty="0"/>
              <a:t>Passer à l’action !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27" name="Google Shape;127;p21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1039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9"/>
          <p:cNvSpPr txBox="1">
            <a:spLocks noGrp="1"/>
          </p:cNvSpPr>
          <p:nvPr>
            <p:ph type="ctrTitle"/>
          </p:nvPr>
        </p:nvSpPr>
        <p:spPr>
          <a:xfrm>
            <a:off x="665225" y="1513525"/>
            <a:ext cx="588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2F3848"/>
                </a:solidFill>
              </a:rPr>
              <a:t>1.</a:t>
            </a:r>
            <a:endParaRPr dirty="0">
              <a:solidFill>
                <a:srgbClr val="2F3848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Un peu de théorie</a:t>
            </a:r>
            <a:endParaRPr dirty="0"/>
          </a:p>
        </p:txBody>
      </p:sp>
      <p:sp>
        <p:nvSpPr>
          <p:cNvPr id="114" name="Google Shape;114;p19"/>
          <p:cNvSpPr txBox="1">
            <a:spLocks noGrp="1"/>
          </p:cNvSpPr>
          <p:nvPr>
            <p:ph type="subTitle" idx="1"/>
          </p:nvPr>
        </p:nvSpPr>
        <p:spPr>
          <a:xfrm>
            <a:off x="854250" y="2941700"/>
            <a:ext cx="4738500" cy="74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Un CM, de quoi parlons-nous ?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2"/>
          <p:cNvSpPr txBox="1">
            <a:spLocks noGrp="1"/>
          </p:cNvSpPr>
          <p:nvPr>
            <p:ph type="ctrTitle" idx="4294967295"/>
          </p:nvPr>
        </p:nvSpPr>
        <p:spPr>
          <a:xfrm>
            <a:off x="685800" y="2326294"/>
            <a:ext cx="7125056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7200" dirty="0">
                <a:solidFill>
                  <a:schemeClr val="lt1"/>
                </a:solidFill>
              </a:rPr>
              <a:t>VOTRE OBJECTIF</a:t>
            </a:r>
            <a:endParaRPr sz="7200" dirty="0">
              <a:solidFill>
                <a:schemeClr val="lt1"/>
              </a:solidFill>
            </a:endParaRPr>
          </a:p>
        </p:txBody>
      </p:sp>
      <p:sp>
        <p:nvSpPr>
          <p:cNvPr id="133" name="Google Shape;133;p22"/>
          <p:cNvSpPr txBox="1">
            <a:spLocks noGrp="1"/>
          </p:cNvSpPr>
          <p:nvPr>
            <p:ph type="subTitle" idx="4294967295"/>
          </p:nvPr>
        </p:nvSpPr>
        <p:spPr>
          <a:xfrm>
            <a:off x="685800" y="3297263"/>
            <a:ext cx="67317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3000" dirty="0"/>
              <a:t>Une présence sur Internet dont les effets se feront sentir sur le long terme</a:t>
            </a:r>
            <a:endParaRPr sz="3000" dirty="0"/>
          </a:p>
        </p:txBody>
      </p:sp>
      <p:sp>
        <p:nvSpPr>
          <p:cNvPr id="134" name="Google Shape;134;p22"/>
          <p:cNvSpPr/>
          <p:nvPr/>
        </p:nvSpPr>
        <p:spPr>
          <a:xfrm>
            <a:off x="927350" y="701600"/>
            <a:ext cx="1826700" cy="1440900"/>
          </a:xfrm>
          <a:prstGeom prst="wedgeRectCallout">
            <a:avLst>
              <a:gd name="adj1" fmla="val -32904"/>
              <a:gd name="adj2" fmla="val 66457"/>
            </a:avLst>
          </a:prstGeom>
          <a:noFill/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5" name="Google Shape;135;p22"/>
          <p:cNvGrpSpPr/>
          <p:nvPr/>
        </p:nvGrpSpPr>
        <p:grpSpPr>
          <a:xfrm>
            <a:off x="1310108" y="909663"/>
            <a:ext cx="996527" cy="981695"/>
            <a:chOff x="6654650" y="3665275"/>
            <a:chExt cx="409100" cy="409125"/>
          </a:xfrm>
        </p:grpSpPr>
        <p:sp>
          <p:nvSpPr>
            <p:cNvPr id="136" name="Google Shape;136;p22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22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Google Shape;138;p22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/>
          <p:nvPr/>
        </p:nvSpPr>
        <p:spPr>
          <a:xfrm>
            <a:off x="5938125" y="387900"/>
            <a:ext cx="2810400" cy="1842900"/>
          </a:xfrm>
          <a:prstGeom prst="wedgeRectCallout">
            <a:avLst>
              <a:gd name="adj1" fmla="val -33030"/>
              <a:gd name="adj2" fmla="val 72862"/>
            </a:avLst>
          </a:prstGeom>
          <a:solidFill>
            <a:srgbClr val="2F3848">
              <a:alpha val="71540"/>
            </a:srgbClr>
          </a:solidFill>
          <a:ln w="152400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accent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L’agenda </a:t>
            </a:r>
            <a:br>
              <a:rPr lang="fr-FR" sz="2000" b="1" dirty="0">
                <a:solidFill>
                  <a:schemeClr val="accent4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2000" b="1" dirty="0">
                <a:solidFill>
                  <a:schemeClr val="accent4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 la publicité</a:t>
            </a:r>
            <a:endParaRPr sz="2000" b="1" dirty="0">
              <a:solidFill>
                <a:schemeClr val="accent4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Se faire connaître</a:t>
            </a:r>
            <a:endParaRPr sz="2000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69" name="Google Shape;169;p26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>
                <a:solidFill>
                  <a:schemeClr val="accent1"/>
                </a:solidFill>
              </a:rPr>
              <a:t>6</a:t>
            </a:fld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1059225" y="1743792"/>
            <a:ext cx="7025700" cy="603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dirty="0"/>
              <a:t>Nous ne parlons plus de clients ou adhérents, même pour les entreprises, nous parlons plutôt </a:t>
            </a:r>
            <a:br>
              <a:rPr lang="fr-FR" dirty="0"/>
            </a:br>
            <a:r>
              <a:rPr lang="fr-FR" b="1" dirty="0"/>
              <a:t>d’utilisateurs, de contributeurs, </a:t>
            </a:r>
            <a:br>
              <a:rPr lang="fr-FR" b="1" dirty="0"/>
            </a:br>
            <a:r>
              <a:rPr lang="fr-FR" b="1" dirty="0"/>
              <a:t>de communautés. </a:t>
            </a:r>
            <a:br>
              <a:rPr lang="fr-FR" b="1" dirty="0"/>
            </a:br>
            <a:r>
              <a:rPr lang="fr-FR" dirty="0"/>
              <a:t>Les clients ou adhérents sont devenus actifs, ils s’expriment sur Internet, </a:t>
            </a:r>
            <a:r>
              <a:rPr lang="fr-FR" b="1" dirty="0"/>
              <a:t>il faut apprendre à les écouter. »</a:t>
            </a:r>
            <a:endParaRPr b="1" dirty="0"/>
          </a:p>
        </p:txBody>
      </p:sp>
      <p:sp>
        <p:nvSpPr>
          <p:cNvPr id="120" name="Google Shape;120;p20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/>
          <p:nvPr/>
        </p:nvSpPr>
        <p:spPr>
          <a:xfrm>
            <a:off x="3255949" y="1525400"/>
            <a:ext cx="2595600" cy="2535900"/>
          </a:xfrm>
          <a:prstGeom prst="ellipse">
            <a:avLst/>
          </a:prstGeom>
          <a:solidFill>
            <a:schemeClr val="dk1"/>
          </a:solidFill>
          <a:ln w="1143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Animation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Et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dirty="0">
                <a:solidFill>
                  <a:schemeClr val="lt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Médiation</a:t>
            </a:r>
            <a:endParaRPr sz="2400" b="1" dirty="0">
              <a:solidFill>
                <a:schemeClr val="lt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5" name="Google Shape;175;p27"/>
          <p:cNvSpPr/>
          <p:nvPr/>
        </p:nvSpPr>
        <p:spPr>
          <a:xfrm>
            <a:off x="1162253" y="1525400"/>
            <a:ext cx="2595600" cy="2535900"/>
          </a:xfrm>
          <a:prstGeom prst="ellipse">
            <a:avLst/>
          </a:prstGeom>
          <a:noFill/>
          <a:ln w="114300" cap="flat" cmpd="sng">
            <a:solidFill>
              <a:schemeClr val="accent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Votre structure</a:t>
            </a:r>
            <a:endParaRPr sz="20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6" name="Google Shape;176;p27"/>
          <p:cNvSpPr/>
          <p:nvPr/>
        </p:nvSpPr>
        <p:spPr>
          <a:xfrm>
            <a:off x="5428681" y="1525400"/>
            <a:ext cx="2595600" cy="2535900"/>
          </a:xfrm>
          <a:prstGeom prst="ellipse">
            <a:avLst/>
          </a:prstGeom>
          <a:noFill/>
          <a:ln w="1143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Vos communautés</a:t>
            </a:r>
            <a:endParaRPr sz="20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77" name="Google Shape;177;p2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Community manager : où es-tu ? </a:t>
            </a:r>
            <a:endParaRPr dirty="0"/>
          </a:p>
        </p:txBody>
      </p:sp>
      <p:sp>
        <p:nvSpPr>
          <p:cNvPr id="178" name="Google Shape;178;p2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832475" y="126338"/>
            <a:ext cx="7951800" cy="730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Animateur de communauté</a:t>
            </a:r>
            <a:endParaRPr dirty="0"/>
          </a:p>
        </p:txBody>
      </p:sp>
      <p:sp>
        <p:nvSpPr>
          <p:cNvPr id="96" name="Google Shape;96;p17"/>
          <p:cNvSpPr txBox="1"/>
          <p:nvPr/>
        </p:nvSpPr>
        <p:spPr>
          <a:xfrm>
            <a:off x="457200" y="1289081"/>
            <a:ext cx="3776700" cy="23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accent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ANIMER</a:t>
            </a:r>
            <a:endParaRPr sz="1600" dirty="0">
              <a:solidFill>
                <a:schemeClr val="accent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« </a:t>
            </a: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Donner une âme à »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lang="fr-FR" sz="16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Veiller, écouter, répondre, partager, présenter, vendre,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impliquer, susciter la contribution,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faire participer, troller…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4744975" y="1289081"/>
            <a:ext cx="3941700" cy="23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600" b="1" dirty="0">
                <a:solidFill>
                  <a:schemeClr val="accent3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LA COMMUNAUTE</a:t>
            </a:r>
            <a:endParaRPr sz="1600" dirty="0">
              <a:solidFill>
                <a:schemeClr val="accent3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>
              <a:spcBef>
                <a:spcPts val="600"/>
              </a:spcBef>
            </a:pP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Un organisme vivant et complexe</a:t>
            </a: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 personnes qui vous suivent et…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Des personnes qui interagissent avec vous.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Utilisateurs, contributeurs, clients, usagers…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Vous servez la communauté, </a:t>
            </a:r>
            <a:b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pas l’inverse ! 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r>
              <a:rPr lang="fr-FR" sz="16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  <a:hlinkClick r:id="rId3"/>
              </a:rPr>
              <a:t>Comment construire une communauté ? </a:t>
            </a:r>
            <a:br>
              <a:rPr lang="fr-FR" sz="16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</a:br>
            <a:endParaRPr sz="16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99" name="Google Shape;99;p17"/>
          <p:cNvSpPr txBox="1">
            <a:spLocks noGrp="1"/>
          </p:cNvSpPr>
          <p:nvPr>
            <p:ph type="sldNum" idx="12"/>
          </p:nvPr>
        </p:nvSpPr>
        <p:spPr>
          <a:xfrm>
            <a:off x="4297650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2F3848"/>
      </a:dk1>
      <a:lt1>
        <a:srgbClr val="FFFFFF"/>
      </a:lt1>
      <a:dk2>
        <a:srgbClr val="6A717C"/>
      </a:dk2>
      <a:lt2>
        <a:srgbClr val="EFEFEF"/>
      </a:lt2>
      <a:accent1>
        <a:srgbClr val="00C5B9"/>
      </a:accent1>
      <a:accent2>
        <a:srgbClr val="6CF3CE"/>
      </a:accent2>
      <a:accent3>
        <a:srgbClr val="F05768"/>
      </a:accent3>
      <a:accent4>
        <a:srgbClr val="FD8E80"/>
      </a:accent4>
      <a:accent5>
        <a:srgbClr val="2F3848"/>
      </a:accent5>
      <a:accent6>
        <a:srgbClr val="6A717C"/>
      </a:accent6>
      <a:hlink>
        <a:srgbClr val="00C5B9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782</Words>
  <Application>Microsoft Office PowerPoint</Application>
  <PresentationFormat>Affichage à l'écran (16:9)</PresentationFormat>
  <Paragraphs>156</Paragraphs>
  <Slides>27</Slides>
  <Notes>27</Notes>
  <HiddenSlides>2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Source Sans Pro</vt:lpstr>
      <vt:lpstr>Arial</vt:lpstr>
      <vt:lpstr>Montserrat</vt:lpstr>
      <vt:lpstr>Benedick template</vt:lpstr>
      <vt:lpstr>DEVENEZ  COMMUNITY MANAGER !</vt:lpstr>
      <vt:lpstr>Salut !</vt:lpstr>
      <vt:lpstr>Au programme</vt:lpstr>
      <vt:lpstr>1. Un peu de théorie</vt:lpstr>
      <vt:lpstr>VOTRE OBJECTIF</vt:lpstr>
      <vt:lpstr>Présentation PowerPoint</vt:lpstr>
      <vt:lpstr>Présentation PowerPoint</vt:lpstr>
      <vt:lpstr>Community manager : où es-tu ? </vt:lpstr>
      <vt:lpstr>Animateur de communauté</vt:lpstr>
      <vt:lpstr>Présentation PowerPoint</vt:lpstr>
      <vt:lpstr>Au programme</vt:lpstr>
      <vt:lpstr>2. Et vous ? </vt:lpstr>
      <vt:lpstr>La communication, c’est sensible ! </vt:lpstr>
      <vt:lpstr>RÔLE OU FONCTION</vt:lpstr>
      <vt:lpstr>Toucher tout le monde (2) ou le plus grand nombre ? (1)</vt:lpstr>
      <vt:lpstr>Une communauté pour quoi faire ? </vt:lpstr>
      <vt:lpstr>Au programme</vt:lpstr>
      <vt:lpstr>3. Comment agir ?</vt:lpstr>
      <vt:lpstr>UN MESSAGE</vt:lpstr>
      <vt:lpstr>Call to action : des clics pour agir</vt:lpstr>
      <vt:lpstr>Informer, c’est mettre en forme !</vt:lpstr>
      <vt:lpstr>Exercice à faire chez soi</vt:lpstr>
      <vt:lpstr>Faire un planning de publication</vt:lpstr>
      <vt:lpstr>EXERCICE</vt:lpstr>
      <vt:lpstr>Webographie</vt:lpstr>
      <vt:lpstr>Merci !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DEVENEZ  COMMUNITY MANAGER !</dc:title>
  <cp:lastModifiedBy>LENOVO</cp:lastModifiedBy>
  <cp:revision>48</cp:revision>
  <dcterms:modified xsi:type="dcterms:W3CDTF">2020-10-21T15:45:49Z</dcterms:modified>
</cp:coreProperties>
</file>